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32" y="456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307F2-8F80-4BEE-837F-822BFD41F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567FA6-0CA3-4CE5-A0CA-8D95C50B5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2C71B-71A5-414E-9046-DFF34363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6825A-00F4-4EE8-BB13-BBB31DF0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0FB3E8-D4CA-456B-9C08-6D65E1B6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29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9289C-0E5A-46DA-BB29-5B53F871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6DA-79E4-4F7F-B4DB-49D7676BD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243AA-4D9F-4BD3-AB10-8A7B4B88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D59A-C32F-4303-8047-77269E5A9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FB57C-7E5B-47F1-B185-A2906FF8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6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4C4232-4A41-45E8-9471-52E133CB92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D69E0E-56CD-47BB-AA5D-DB95B92E2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C01B7-C396-4A2B-A7E0-5417F505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01677-3E79-4F8A-8EC6-A2C27978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56706-571C-4F25-82DC-CD63C29C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12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FF8D0-05CB-487F-B217-EC8D105A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37603-F6F4-4EAF-BE50-55EF985B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F16E3-6C31-40FD-851E-1721C15D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F2DA7-AD8A-4DBE-B77F-16AD790E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587DD-6980-4F6C-A15A-076C4456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8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6C2F0-949B-4D97-B183-7C1384C2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BE3E8-687C-4481-A7DB-6C7D6D580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A387B-05E9-46C3-9C16-2D5A3272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2940E-CFB4-42D2-94AE-0EE473FA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6AD54-32FA-4865-8155-C6D51AEE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6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7CC97-51AB-49CF-AEDC-14A429F6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FCED7-4CB4-46FF-8F97-59E7D8021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279DC-309F-4816-96D8-76D36968D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FCC749-839F-450A-9477-34632B2B1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ED4B82-01B9-43E0-B6F3-E03227681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EDD8F-A0A3-48DF-922C-6948AA9E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0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9B5C0-7535-40A0-853A-3CC57ED4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396B12-91CA-48F9-BDE4-6CA7877BD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E4629D-0C09-4B9C-BF0D-6ABDF084C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164B35-7987-4350-8AA0-8D1869C06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893AE1-2D44-4D52-8C21-168A86B6E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F74176-3D4C-48A1-9E70-36871F00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188000-2EC1-4B95-9AB9-11EA7974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A2D336-5B38-4DC9-B953-B67B71DC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2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72C1A-9106-4B04-8037-56DAA896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0F98B5-D503-4D20-A669-1BF7D66F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325073-08C2-4E42-BB47-D635308A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48380-A09F-469E-83E1-56DE0398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1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B3D6D-C994-4C98-A67C-A02DE17E3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FCCDE5-1905-420C-83D9-33DCD035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1BB22E-A87E-43CA-AD05-D54A1313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94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A5D9-6927-4F44-BD17-6E1FEB88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A2480-DD8D-463E-956C-780E4D9FB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44EED-464F-41A5-8F33-1F8C72B87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5F17E-66E9-4AA7-87E1-969D7DF7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D92362-4282-4A4A-A5DB-F90F6C56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484837-E9FE-447F-AEBF-1410EB6B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48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76E59-5359-4EA0-B085-0D51F279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64C0C8-3C7B-4C92-A907-FA534BEEF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58EE5-1B82-477A-815D-30E6685D2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071B8F-650D-44B8-A0A3-26BE433C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46B604-AA7F-4E99-A927-6F8CA134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DFFD65-F4CF-456D-B27C-65D68FC5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03892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044D64-C537-49D7-A431-45291BA5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E0DE18-0E9A-4495-BFC1-1C3C39E1F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47635-F17A-4EF0-B8E9-7C13B5CBB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C6D083-9510-40DF-9D55-CDB57222D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35A09-A6CD-4AB9-992C-28DB3705D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2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https://www.youtube.com/embed/x29JO5HHMWM" TargetMode="External" /><Relationship Id="rId3" Type="http://schemas.microsoft.com/office/2007/relationships/media" Target="https://www.youtube.com/embed/x29JO5HHMWM" TargetMode="External" /><Relationship Id="rId4" Type="http://schemas.openxmlformats.org/officeDocument/2006/relationships/image" Target="../media/image15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video" Target="https://www.youtube.com/embed/6S6MxIt4GZ8" TargetMode="External" /><Relationship Id="rId3" Type="http://schemas.microsoft.com/office/2007/relationships/media" Target="https://www.youtube.com/embed/6S6MxIt4GZ8" TargetMode="External" /><Relationship Id="rId4" Type="http://schemas.openxmlformats.org/officeDocument/2006/relationships/image" Target="../media/image18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video" Target="https://www.youtube.com/embed/PTAV93BeRoA" TargetMode="External" /><Relationship Id="rId3" Type="http://schemas.microsoft.com/office/2007/relationships/media" Target="https://www.youtube.com/embed/PTAV93BeRoA" TargetMode="External" /><Relationship Id="rId4" Type="http://schemas.openxmlformats.org/officeDocument/2006/relationships/image" Target="../media/image19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https://www.youtube.com/embed/Fu0JpJAr6iY?feature=oembed" TargetMode="External" /><Relationship Id="rId3" Type="http://schemas.microsoft.com/office/2007/relationships/media" Target="https://www.youtube.com/embed/Fu0JpJAr6iY?feature=oembed" TargetMode="External" /><Relationship Id="rId4" Type="http://schemas.openxmlformats.org/officeDocument/2006/relationships/image" Target="../media/image4.jpeg"  /><Relationship Id="rId5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2"/>
            <a:ext cx="9144000" cy="2133599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3200"/>
              <a:t>DX2D </a:t>
            </a:r>
            <a:r>
              <a:rPr lang="ko-KR" altLang="en-US" sz="3200"/>
              <a:t>포트폴리오</a:t>
            </a:r>
            <a:br>
              <a:rPr lang="en-US" altLang="ko-KR"/>
            </a:br>
            <a:r>
              <a:rPr lang="ko-KR" altLang="en-US"/>
              <a:t>포켓몬 불가사의 던전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624251"/>
            <a:ext cx="9144000" cy="633549"/>
          </a:xfrm>
        </p:spPr>
        <p:txBody>
          <a:bodyPr anchor="ctr"/>
          <a:lstStyle/>
          <a:p>
            <a:pPr lvl="0">
              <a:defRPr/>
            </a:pPr>
            <a:r>
              <a:rPr lang="ko-KR" altLang="en-US"/>
              <a:t>배한진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DungeonObjectTile,</a:t>
            </a:r>
            <a:r>
              <a:rPr lang="ko-KR" altLang="en-US"/>
              <a:t> </a:t>
            </a:r>
            <a:r>
              <a:rPr lang="en-US" altLang="ko-KR"/>
              <a:t>ObjTileManager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1074" y="5035549"/>
            <a:ext cx="5257800" cy="57943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  <a:defRPr/>
            </a:pPr>
            <a:r>
              <a:rPr lang="ko-KR" altLang="en-US"/>
              <a:t>계단</a:t>
            </a:r>
            <a:r>
              <a:rPr lang="en-US" altLang="ko-KR"/>
              <a:t>,</a:t>
            </a:r>
            <a:r>
              <a:rPr lang="ko-KR" altLang="en-US"/>
              <a:t> 함정 등의 특수한 타일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유닛이 밟으면 저장된 이벤트 실행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020" y="1948278"/>
            <a:ext cx="5048629" cy="2961442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6096000" y="2328862"/>
            <a:ext cx="5057776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6095999" y="2090735"/>
            <a:ext cx="5343525" cy="3660459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유닛이 이동했을 경우 발동 함수 호출</a:t>
            </a:r>
            <a:r>
              <a:rPr lang="ko-KR" altLang="en-US" sz="1300">
                <a:solidFill>
                  <a:schemeClr val="lt1"/>
                </a:solidFill>
              </a:rPr>
              <a:t> 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rgbClr val="69d8ad"/>
                </a:solidFill>
              </a:rPr>
              <a:t>Observer</a:t>
            </a:r>
            <a:r>
              <a:rPr lang="en-US" altLang="en-US" sz="1300">
                <a:solidFill>
                  <a:schemeClr val="lt1"/>
                </a:solidFill>
              </a:rPr>
              <a:t>::Get()-&gt;AddParamEvent(</a:t>
            </a:r>
            <a:r>
              <a:rPr lang="en-US" altLang="en-US" sz="1300">
                <a:solidFill>
                  <a:schemeClr val="accent2"/>
                </a:solidFill>
              </a:rPr>
              <a:t>"MoveEnd"</a:t>
            </a:r>
            <a:r>
              <a:rPr lang="en-US" altLang="en-US" sz="1300">
                <a:solidFill>
                  <a:schemeClr val="lt1"/>
                </a:solidFill>
              </a:rPr>
              <a:t>, 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	bind(&amp;</a:t>
            </a:r>
            <a:r>
              <a:rPr lang="en-US" altLang="en-US" sz="1300">
                <a:solidFill>
                  <a:srgbClr val="69d8ad"/>
                </a:solidFill>
              </a:rPr>
              <a:t>ObjTileManager</a:t>
            </a:r>
            <a:r>
              <a:rPr lang="en-US" altLang="en-US" sz="1300">
                <a:solidFill>
                  <a:schemeClr val="lt1"/>
                </a:solidFill>
              </a:rPr>
              <a:t>::Activate, </a:t>
            </a:r>
            <a:r>
              <a:rPr lang="en-US" altLang="en-US" sz="1300">
                <a:solidFill>
                  <a:schemeClr val="accent1"/>
                </a:solidFill>
              </a:rPr>
              <a:t>this</a:t>
            </a:r>
            <a:r>
              <a:rPr lang="en-US" altLang="en-US" sz="1300">
                <a:solidFill>
                  <a:schemeClr val="lt1"/>
                </a:solidFill>
              </a:rPr>
              <a:t>, placeholders::_1)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);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accent1"/>
                </a:solidFill>
              </a:rPr>
              <a:t>void</a:t>
            </a:r>
            <a:r>
              <a:rPr lang="en-US" altLang="en-US" sz="1300">
                <a:solidFill>
                  <a:schemeClr val="lt1"/>
                </a:solidFill>
              </a:rPr>
              <a:t> </a:t>
            </a:r>
            <a:r>
              <a:rPr lang="en-US" altLang="en-US" sz="1300">
                <a:solidFill>
                  <a:srgbClr val="69d8ad"/>
                </a:solidFill>
              </a:rPr>
              <a:t>ObjTileManager</a:t>
            </a:r>
            <a:r>
              <a:rPr lang="en-US" altLang="en-US" sz="1300">
                <a:solidFill>
                  <a:schemeClr val="lt1"/>
                </a:solidFill>
              </a:rPr>
              <a:t>::Activate(</a:t>
            </a:r>
            <a:r>
              <a:rPr lang="en-US" altLang="en-US" sz="1300">
                <a:solidFill>
                  <a:schemeClr val="accent1"/>
                </a:solidFill>
              </a:rPr>
              <a:t>void</a:t>
            </a:r>
            <a:r>
              <a:rPr lang="en-US" altLang="en-US" sz="1300">
                <a:solidFill>
                  <a:schemeClr val="lt1"/>
                </a:solidFill>
              </a:rPr>
              <a:t>* unitptr)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{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호출한 객체가 유닛이 아니면 중지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300">
                <a:solidFill>
                  <a:srgbClr val="69d8ad"/>
                </a:solidFill>
              </a:rPr>
              <a:t>	</a:t>
            </a:r>
            <a:r>
              <a:rPr lang="en-US" altLang="ko-KR" sz="1300">
                <a:solidFill>
                  <a:srgbClr val="69d8ad"/>
                </a:solidFill>
              </a:rPr>
              <a:t>Unit</a:t>
            </a:r>
            <a:r>
              <a:rPr lang="en-US" altLang="ko-KR" sz="1300">
                <a:solidFill>
                  <a:schemeClr val="lt1"/>
                </a:solidFill>
              </a:rPr>
              <a:t>*</a:t>
            </a:r>
            <a:r>
              <a:rPr lang="en-US" altLang="en-US" sz="1300">
                <a:solidFill>
                  <a:schemeClr val="lt1"/>
                </a:solidFill>
              </a:rPr>
              <a:t> unit = (</a:t>
            </a:r>
            <a:r>
              <a:rPr lang="en-US" altLang="en-US" sz="1300">
                <a:solidFill>
                  <a:srgbClr val="69d8ad"/>
                </a:solidFill>
              </a:rPr>
              <a:t>Unit</a:t>
            </a:r>
            <a:r>
              <a:rPr lang="en-US" altLang="en-US" sz="1300">
                <a:solidFill>
                  <a:schemeClr val="lt1"/>
                </a:solidFill>
              </a:rPr>
              <a:t>*)unitptr;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rgbClr val="9d5cbb"/>
                </a:solidFill>
              </a:rPr>
              <a:t>	if </a:t>
            </a:r>
            <a:r>
              <a:rPr lang="en-US" altLang="en-US" sz="1300">
                <a:solidFill>
                  <a:schemeClr val="lt1"/>
                </a:solidFill>
              </a:rPr>
              <a:t>(unit == </a:t>
            </a:r>
            <a:r>
              <a:rPr lang="en-US" altLang="en-US" sz="1300">
                <a:solidFill>
                  <a:schemeClr val="accent1"/>
                </a:solidFill>
              </a:rPr>
              <a:t>nullptr</a:t>
            </a:r>
            <a:r>
              <a:rPr lang="en-US" altLang="en-US" sz="1300">
                <a:solidFill>
                  <a:schemeClr val="lt1"/>
                </a:solidFill>
              </a:rPr>
              <a:t>)</a:t>
            </a:r>
            <a:r>
              <a:rPr lang="ko-KR" altLang="en-US" sz="1300">
                <a:solidFill>
                  <a:schemeClr val="lt1"/>
                </a:solidFill>
              </a:rPr>
              <a:t> </a:t>
            </a:r>
            <a:r>
              <a:rPr lang="en-US" altLang="en-US" sz="1300">
                <a:solidFill>
                  <a:srgbClr val="9d5cbb"/>
                </a:solidFill>
              </a:rPr>
              <a:t>return</a:t>
            </a:r>
            <a:r>
              <a:rPr lang="en-US" altLang="en-US" sz="1300">
                <a:solidFill>
                  <a:schemeClr val="lt1"/>
                </a:solidFill>
              </a:rPr>
              <a:t>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유닛 위치에 해당하는 타일이 없다면 중지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rgbClr val="9d5cbb"/>
                </a:solidFill>
              </a:rPr>
              <a:t>	if </a:t>
            </a:r>
            <a:r>
              <a:rPr lang="en-US" altLang="en-US" sz="1300">
                <a:solidFill>
                  <a:schemeClr val="lt1"/>
                </a:solidFill>
              </a:rPr>
              <a:t>(objTiles.find(point) == objTiles.end())</a:t>
            </a:r>
            <a:r>
              <a:rPr lang="ko-KR" altLang="en-US" sz="1300">
                <a:solidFill>
                  <a:schemeClr val="lt1"/>
                </a:solidFill>
              </a:rPr>
              <a:t> </a:t>
            </a:r>
            <a:r>
              <a:rPr lang="en-US" altLang="en-US" sz="1300">
                <a:solidFill>
                  <a:srgbClr val="9d5cbb"/>
                </a:solidFill>
              </a:rPr>
              <a:t>return</a:t>
            </a:r>
            <a:r>
              <a:rPr lang="en-US" altLang="en-US" sz="1300">
                <a:solidFill>
                  <a:schemeClr val="lt1"/>
                </a:solidFill>
              </a:rPr>
              <a:t>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300">
                <a:solidFill>
                  <a:schemeClr val="lt1"/>
                </a:solidFill>
              </a:rPr>
              <a:t>	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오브젝트 타일 기동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	objTiles[point]-&gt;SetObject(unitptr);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	objTiles[point]-&gt;ExecuteEvent();</a:t>
            </a:r>
            <a:endParaRPr lang="en-US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300">
                <a:solidFill>
                  <a:schemeClr val="lt1"/>
                </a:solidFill>
              </a:rPr>
              <a:t>}</a:t>
            </a:r>
            <a:endParaRPr lang="en-US" altLang="en-US" sz="13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DungeonObject</a:t>
            </a:r>
            <a:endParaRPr lang="en-US" altLang="ko-KR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838200" y="1644650"/>
            <a:ext cx="4829175" cy="865187"/>
          </a:xfrm>
        </p:spPr>
        <p:txBody>
          <a:bodyPr/>
          <a:lstStyle/>
          <a:p>
            <a:pPr>
              <a:defRPr/>
            </a:pPr>
            <a:r>
              <a:rPr lang="ko-KR" altLang="en-US" sz="2000"/>
              <a:t>던전 맵에서 활동할 오브젝트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위치</a:t>
            </a:r>
            <a:r>
              <a:rPr lang="en-US" altLang="ko-KR" sz="2000"/>
              <a:t>,</a:t>
            </a:r>
            <a:r>
              <a:rPr lang="ko-KR" altLang="en-US" sz="2000"/>
              <a:t> 이동 정보를 가진 추상 클래스</a:t>
            </a:r>
            <a:endParaRPr lang="ko-KR" altLang="en-US" sz="2000"/>
          </a:p>
        </p:txBody>
      </p:sp>
      <p:sp>
        <p:nvSpPr>
          <p:cNvPr id="5" name=""/>
          <p:cNvSpPr/>
          <p:nvPr/>
        </p:nvSpPr>
        <p:spPr>
          <a:xfrm>
            <a:off x="4657725" y="2757487"/>
            <a:ext cx="2876549" cy="1038225"/>
          </a:xfrm>
          <a:prstGeom prst="rect">
            <a:avLst/>
          </a:prstGeom>
          <a:ln>
            <a:solidFill>
              <a:schemeClr val="dk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2">
            <a:schemeClr val="accent5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r>
              <a:rPr lang="ko-KR" altLang="en-US" b="1"/>
              <a:t>던전 오브젝트</a:t>
            </a:r>
            <a:endParaRPr lang="ko-KR" altLang="en-US" b="1"/>
          </a:p>
        </p:txBody>
      </p:sp>
      <p:sp>
        <p:nvSpPr>
          <p:cNvPr id="9" name=""/>
          <p:cNvSpPr/>
          <p:nvPr/>
        </p:nvSpPr>
        <p:spPr>
          <a:xfrm>
            <a:off x="8258174" y="4648200"/>
            <a:ext cx="2876549" cy="10382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이펙트 오브젝트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스킬 등을 사용했을 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나타나는 이펙트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"/>
          <p:cNvSpPr/>
          <p:nvPr/>
        </p:nvSpPr>
        <p:spPr>
          <a:xfrm>
            <a:off x="4657725" y="4648200"/>
            <a:ext cx="2876549" cy="10382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아이템 오브젝트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맵에 떨어진 아이템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"/>
          <p:cNvSpPr/>
          <p:nvPr/>
        </p:nvSpPr>
        <p:spPr>
          <a:xfrm>
            <a:off x="895350" y="4648200"/>
            <a:ext cx="2876549" cy="1038225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000000">
                <a:alpha val="100000"/>
              </a:srgbClr>
            </a:solidFill>
            <a:prstDash val="solid"/>
            <a:miter/>
          </a:ln>
          <a:effectLst/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유닛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게임에서 사용되는 캐릭터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4" name=""/>
          <p:cNvGrpSpPr/>
          <p:nvPr/>
        </p:nvGrpSpPr>
        <p:grpSpPr>
          <a:xfrm rot="0">
            <a:off x="2324099" y="3795713"/>
            <a:ext cx="7439050" cy="852487"/>
            <a:chOff x="2276475" y="2576512"/>
            <a:chExt cx="7486675" cy="852487"/>
          </a:xfrm>
        </p:grpSpPr>
        <p:cxnSp>
          <p:nvCxnSpPr>
            <p:cNvPr id="12" name=""/>
            <p:cNvCxnSpPr>
              <a:stCxn id="5" idx="2"/>
              <a:endCxn id="10" idx="0"/>
            </p:cNvCxnSpPr>
            <p:nvPr/>
          </p:nvCxnSpPr>
          <p:spPr>
            <a:xfrm rot="16200000" flipH="1">
              <a:off x="5669753" y="3002753"/>
              <a:ext cx="852487" cy="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"/>
            <p:cNvCxnSpPr/>
            <p:nvPr/>
          </p:nvCxnSpPr>
          <p:spPr>
            <a:xfrm>
              <a:off x="2276475" y="2957512"/>
              <a:ext cx="74866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"/>
          <p:cNvCxnSpPr>
            <a:endCxn id="11" idx="0"/>
          </p:cNvCxnSpPr>
          <p:nvPr/>
        </p:nvCxnSpPr>
        <p:spPr>
          <a:xfrm rot="16200000" flipH="1">
            <a:off x="2088311" y="4402885"/>
            <a:ext cx="490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"/>
          <p:cNvCxnSpPr/>
          <p:nvPr/>
        </p:nvCxnSpPr>
        <p:spPr>
          <a:xfrm rot="16200000" flipH="1">
            <a:off x="9527336" y="4402885"/>
            <a:ext cx="490630" cy="0"/>
          </a:xfrm>
          <a:prstGeom prst="straightConnector1">
            <a:avLst/>
          </a:prstGeom>
          <a:noFill/>
          <a:ln w="6350" cap="flat" cmpd="sng" algn="ctr">
            <a:solidFill>
              <a:srgbClr val="4472c4">
                <a:alpha val="100000"/>
              </a:srgbClr>
            </a:solidFill>
            <a:prstDash val="solid"/>
            <a:miter/>
            <a:tailEnd type="arrow"/>
          </a:ln>
        </p:spPr>
      </p:cxnSp>
      <p:sp>
        <p:nvSpPr>
          <p:cNvPr id="18" name=""/>
          <p:cNvSpPr txBox="1"/>
          <p:nvPr/>
        </p:nvSpPr>
        <p:spPr>
          <a:xfrm>
            <a:off x="5943599" y="985836"/>
            <a:ext cx="5715000" cy="1460184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[</a:t>
            </a:r>
            <a:r>
              <a:rPr lang="ko-KR" altLang="en-US">
                <a:solidFill>
                  <a:schemeClr val="lt1"/>
                </a:solidFill>
              </a:rPr>
              <a:t>주요 메소드</a:t>
            </a:r>
            <a:r>
              <a:rPr lang="en-US" altLang="ko-KR">
                <a:solidFill>
                  <a:schemeClr val="lt1"/>
                </a:solidFill>
              </a:rPr>
              <a:t>]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accent1"/>
                </a:solidFill>
              </a:rPr>
              <a:t>void </a:t>
            </a:r>
            <a:r>
              <a:rPr lang="en-US" altLang="ko-KR">
                <a:solidFill>
                  <a:schemeClr val="lt1"/>
                </a:solidFill>
              </a:rPr>
              <a:t>SetPoint(</a:t>
            </a:r>
            <a:r>
              <a:rPr lang="en-US" altLang="ko-KR">
                <a:solidFill>
                  <a:schemeClr val="accent1"/>
                </a:solidFill>
              </a:rPr>
              <a:t>int</a:t>
            </a:r>
            <a:r>
              <a:rPr lang="en-US" altLang="ko-KR">
                <a:solidFill>
                  <a:schemeClr val="lt1"/>
                </a:solidFill>
              </a:rPr>
              <a:t> x, </a:t>
            </a:r>
            <a:r>
              <a:rPr lang="en-US" altLang="ko-KR">
                <a:solidFill>
                  <a:schemeClr val="accent1"/>
                </a:solidFill>
              </a:rPr>
              <a:t>int</a:t>
            </a:r>
            <a:r>
              <a:rPr lang="en-US" altLang="ko-KR">
                <a:solidFill>
                  <a:schemeClr val="lt1"/>
                </a:solidFill>
              </a:rPr>
              <a:t> y);	</a:t>
            </a:r>
            <a:r>
              <a:rPr lang="en-US" altLang="ko-KR">
                <a:solidFill>
                  <a:srgbClr val="baff1a"/>
                </a:solidFill>
              </a:rPr>
              <a:t>//</a:t>
            </a:r>
            <a:r>
              <a:rPr lang="ko-KR" altLang="en-US">
                <a:solidFill>
                  <a:srgbClr val="baff1a"/>
                </a:solidFill>
              </a:rPr>
              <a:t>위치 설정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accent1"/>
                </a:solidFill>
              </a:rPr>
              <a:t>virtual bool</a:t>
            </a:r>
            <a:r>
              <a:rPr lang="en-US" altLang="ko-KR">
                <a:solidFill>
                  <a:schemeClr val="lt1"/>
                </a:solidFill>
              </a:rPr>
              <a:t> IsActing();</a:t>
            </a:r>
            <a:r>
              <a:rPr lang="ko-KR" altLang="en-US">
                <a:solidFill>
                  <a:schemeClr val="lt1"/>
                </a:solidFill>
              </a:rPr>
              <a:t>	</a:t>
            </a:r>
            <a:r>
              <a:rPr lang="en-US" altLang="ko-KR">
                <a:solidFill>
                  <a:srgbClr val="baff1a"/>
                </a:solidFill>
              </a:rPr>
              <a:t>//</a:t>
            </a:r>
            <a:r>
              <a:rPr lang="ko-KR" altLang="en-US">
                <a:solidFill>
                  <a:srgbClr val="baff1a"/>
                </a:solidFill>
              </a:rPr>
              <a:t>연출 실행 여부</a:t>
            </a:r>
            <a:endParaRPr lang="ko-KR" altLang="en-US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accent1"/>
                </a:solidFill>
              </a:rPr>
              <a:t>bool</a:t>
            </a:r>
            <a:r>
              <a:rPr lang="en-US" altLang="ko-KR">
                <a:solidFill>
                  <a:schemeClr val="lt1"/>
                </a:solidFill>
              </a:rPr>
              <a:t> IsMoving();</a:t>
            </a:r>
            <a:r>
              <a:rPr lang="ko-KR" altLang="en-US">
                <a:solidFill>
                  <a:schemeClr val="lt1"/>
                </a:solidFill>
              </a:rPr>
              <a:t>		</a:t>
            </a:r>
            <a:r>
              <a:rPr lang="en-US" altLang="ko-KR">
                <a:solidFill>
                  <a:srgbClr val="baff1a"/>
                </a:solidFill>
              </a:rPr>
              <a:t>//</a:t>
            </a:r>
            <a:r>
              <a:rPr lang="ko-KR" altLang="en-US">
                <a:solidFill>
                  <a:srgbClr val="baff1a"/>
                </a:solidFill>
              </a:rPr>
              <a:t>이동 여부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accent1"/>
                </a:solidFill>
              </a:rPr>
              <a:t>void</a:t>
            </a:r>
            <a:r>
              <a:rPr lang="en-US" altLang="en-US">
                <a:solidFill>
                  <a:schemeClr val="lt1"/>
                </a:solidFill>
              </a:rPr>
              <a:t> MovementUpdate();</a:t>
            </a:r>
            <a:r>
              <a:rPr lang="ko-KR" altLang="en-US">
                <a:solidFill>
                  <a:schemeClr val="lt1"/>
                </a:solidFill>
              </a:rPr>
              <a:t>	</a:t>
            </a:r>
            <a:r>
              <a:rPr lang="en-US" altLang="ko-KR">
                <a:solidFill>
                  <a:srgbClr val="baff1a"/>
                </a:solidFill>
              </a:rPr>
              <a:t>//</a:t>
            </a:r>
            <a:r>
              <a:rPr lang="ko-KR" altLang="en-US">
                <a:solidFill>
                  <a:srgbClr val="baff1a"/>
                </a:solidFill>
              </a:rPr>
              <a:t>이동 실행</a:t>
            </a:r>
            <a:endParaRPr lang="ko-KR" altLang="en-US">
              <a:solidFill>
                <a:srgbClr val="baff1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DungeonObject :</a:t>
            </a:r>
            <a:r>
              <a:rPr lang="ko-KR" altLang="en-US"/>
              <a:t> 이동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9888"/>
          </a:xfrm>
          <a:solidFill>
            <a:schemeClr val="dk1"/>
          </a:solidFill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en-US" sz="1200">
                <a:solidFill>
                  <a:schemeClr val="accent1"/>
                </a:solidFill>
              </a:rPr>
              <a:t>void </a:t>
            </a:r>
            <a:r>
              <a:rPr lang="en-US" altLang="en-US" sz="1200">
                <a:solidFill>
                  <a:srgbClr val="69d8ad"/>
                </a:solidFill>
              </a:rPr>
              <a:t>DungeonObject</a:t>
            </a:r>
            <a:r>
              <a:rPr lang="en-US" altLang="en-US" sz="1200">
                <a:solidFill>
                  <a:schemeClr val="lt1"/>
                </a:solidFill>
              </a:rPr>
              <a:t>::MovementUpdate()</a:t>
            </a:r>
            <a:r>
              <a:rPr lang="en-US" altLang="ko-KR" sz="1200">
                <a:solidFill>
                  <a:schemeClr val="lt1"/>
                </a:solidFill>
              </a:rPr>
              <a:t> </a:t>
            </a:r>
            <a:r>
              <a:rPr lang="en-US" altLang="en-US" sz="1200">
                <a:solidFill>
                  <a:schemeClr val="lt1"/>
                </a:solidFill>
              </a:rPr>
              <a:t>{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movement-&gt;Update();</a:t>
            </a:r>
            <a:r>
              <a:rPr lang="ko-KR" altLang="en-US" sz="1200">
                <a:solidFill>
                  <a:schemeClr val="lt1"/>
                </a:solidFill>
              </a:rPr>
              <a:t>			</a:t>
            </a:r>
            <a:r>
              <a:rPr lang="en-US" altLang="ko-KR" sz="1200">
                <a:solidFill>
                  <a:srgbClr val="baff1a"/>
                </a:solidFill>
              </a:rPr>
              <a:t>//</a:t>
            </a:r>
            <a:r>
              <a:rPr lang="ko-KR" altLang="en-US" sz="1200">
                <a:solidFill>
                  <a:srgbClr val="baff1a"/>
                </a:solidFill>
              </a:rPr>
              <a:t>이동 진행</a:t>
            </a:r>
            <a:endParaRPr lang="ko-KR" altLang="en-US" sz="12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rgbClr val="9d5cbb"/>
                </a:solidFill>
              </a:rPr>
              <a:t>	if </a:t>
            </a:r>
            <a:r>
              <a:rPr lang="en-US" altLang="en-US" sz="1200">
                <a:solidFill>
                  <a:schemeClr val="lt1"/>
                </a:solidFill>
              </a:rPr>
              <a:t>(movement-&gt;IsMoving())</a:t>
            </a:r>
            <a:r>
              <a:rPr lang="ko-KR" altLang="en-US" sz="1200">
                <a:solidFill>
                  <a:schemeClr val="lt1"/>
                </a:solidFill>
              </a:rPr>
              <a:t> </a:t>
            </a:r>
            <a:r>
              <a:rPr lang="en-US" altLang="en-US" sz="1200">
                <a:solidFill>
                  <a:srgbClr val="9d5cbb"/>
                </a:solidFill>
              </a:rPr>
              <a:t>return</a:t>
            </a:r>
            <a:r>
              <a:rPr lang="en-US" altLang="en-US" sz="1200">
                <a:solidFill>
                  <a:schemeClr val="lt1"/>
                </a:solidFill>
              </a:rPr>
              <a:t>;</a:t>
            </a:r>
            <a:r>
              <a:rPr lang="ko-KR" altLang="en-US" sz="1200">
                <a:solidFill>
                  <a:schemeClr val="lt1"/>
                </a:solidFill>
              </a:rPr>
              <a:t>		</a:t>
            </a:r>
            <a:r>
              <a:rPr lang="en-US" altLang="ko-KR" sz="1200">
                <a:solidFill>
                  <a:srgbClr val="baff1a"/>
                </a:solidFill>
              </a:rPr>
              <a:t>//</a:t>
            </a:r>
            <a:r>
              <a:rPr lang="ko-KR" altLang="en-US" sz="1200">
                <a:solidFill>
                  <a:srgbClr val="baff1a"/>
                </a:solidFill>
              </a:rPr>
              <a:t>칸에서 칸으로 이동 중</a:t>
            </a:r>
            <a:endParaRPr lang="ko-KR" altLang="en-US" sz="12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baff1a"/>
                </a:solidFill>
              </a:rPr>
              <a:t>//지점에 도착했지만 아직 더 갈 수 있다</a:t>
            </a:r>
            <a:endParaRPr lang="en-US" altLang="en-US" sz="12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9d5cbb"/>
                </a:solidFill>
              </a:rPr>
              <a:t>if</a:t>
            </a:r>
            <a:r>
              <a:rPr lang="en-US" altLang="en-US" sz="1200">
                <a:solidFill>
                  <a:schemeClr val="lt1"/>
                </a:solidFill>
              </a:rPr>
              <a:t> (moveDist &gt; 0) {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	</a:t>
            </a:r>
            <a:r>
              <a:rPr lang="en-US" altLang="en-US" sz="1200">
                <a:solidFill>
                  <a:srgbClr val="9d5cbb"/>
                </a:solidFill>
              </a:rPr>
              <a:t>if </a:t>
            </a:r>
            <a:r>
              <a:rPr lang="en-US" altLang="en-US" sz="1200">
                <a:solidFill>
                  <a:schemeClr val="lt1"/>
                </a:solidFill>
              </a:rPr>
              <a:t>(IsCollide())</a:t>
            </a:r>
            <a:r>
              <a:rPr lang="en-US" altLang="ko-KR" sz="1200">
                <a:solidFill>
                  <a:schemeClr val="lt1"/>
                </a:solidFill>
              </a:rPr>
              <a:t> </a:t>
            </a:r>
            <a:r>
              <a:rPr lang="en-US" altLang="en-US" sz="1200">
                <a:solidFill>
                  <a:schemeClr val="lt1"/>
                </a:solidFill>
              </a:rPr>
              <a:t>CollideFunc();</a:t>
            </a:r>
            <a:r>
              <a:rPr lang="en-US" altLang="ko-KR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baff1a"/>
                </a:solidFill>
              </a:rPr>
              <a:t>//뭔가에 부딪혔다</a:t>
            </a:r>
            <a:r>
              <a:rPr lang="ko-KR" altLang="en-US" sz="1200">
                <a:solidFill>
                  <a:srgbClr val="baff1a"/>
                </a:solidFill>
              </a:rPr>
              <a:t>면 이벤트 처리</a:t>
            </a:r>
            <a:endParaRPr lang="ko-KR" altLang="en-US" sz="12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	</a:t>
            </a:r>
            <a:r>
              <a:rPr lang="en-US" altLang="en-US" sz="1200">
                <a:solidFill>
                  <a:srgbClr val="9d5cbb"/>
                </a:solidFill>
              </a:rPr>
              <a:t>else	</a:t>
            </a:r>
            <a:r>
              <a:rPr lang="en-US" altLang="en-US" sz="1200">
                <a:solidFill>
                  <a:schemeClr val="lt1"/>
                </a:solidFill>
              </a:rPr>
              <a:t>SetMove();</a:t>
            </a:r>
            <a:r>
              <a:rPr lang="en-US" altLang="ko-KR" sz="1200">
                <a:solidFill>
                  <a:schemeClr val="lt1"/>
                </a:solidFill>
              </a:rPr>
              <a:t>		</a:t>
            </a:r>
            <a:r>
              <a:rPr lang="en-US" altLang="en-US" sz="1200">
                <a:solidFill>
                  <a:srgbClr val="baff1a"/>
                </a:solidFill>
              </a:rPr>
              <a:t>//아니면 </a:t>
            </a:r>
            <a:r>
              <a:rPr lang="ko-KR" altLang="en-US" sz="1200">
                <a:solidFill>
                  <a:srgbClr val="baff1a"/>
                </a:solidFill>
              </a:rPr>
              <a:t>계속 이동</a:t>
            </a:r>
            <a:endParaRPr lang="ko-KR" altLang="en-US" sz="12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	</a:t>
            </a:r>
            <a:r>
              <a:rPr lang="en-US" altLang="en-US" sz="1200">
                <a:solidFill>
                  <a:srgbClr val="9d5cbb"/>
                </a:solidFill>
              </a:rPr>
              <a:t>return</a:t>
            </a:r>
            <a:r>
              <a:rPr lang="en-US" altLang="en-US" sz="1200">
                <a:solidFill>
                  <a:schemeClr val="lt1"/>
                </a:solidFill>
              </a:rPr>
              <a:t>;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}	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baff1a"/>
                </a:solidFill>
              </a:rPr>
              <a:t>//이동한 직후라면 이동이 끝났음을 알려야 한다</a:t>
            </a:r>
            <a:endParaRPr lang="en-US" altLang="en-US" sz="12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9d5cbb"/>
                </a:solidFill>
              </a:rPr>
              <a:t>if</a:t>
            </a:r>
            <a:r>
              <a:rPr lang="en-US" altLang="en-US" sz="1200">
                <a:solidFill>
                  <a:schemeClr val="lt1"/>
                </a:solidFill>
              </a:rPr>
              <a:t>(movement-&gt;IsMoved())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ko-KR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69d8ad"/>
                </a:solidFill>
              </a:rPr>
              <a:t>Observer</a:t>
            </a:r>
            <a:r>
              <a:rPr lang="en-US" altLang="en-US" sz="1200">
                <a:solidFill>
                  <a:schemeClr val="lt1"/>
                </a:solidFill>
              </a:rPr>
              <a:t>::Get()-&gt;ExecuteParamEvent(</a:t>
            </a:r>
            <a:r>
              <a:rPr lang="en-US" altLang="en-US" sz="1200">
                <a:solidFill>
                  <a:schemeClr val="accent2"/>
                </a:solidFill>
              </a:rPr>
              <a:t>"MoveEnd"</a:t>
            </a:r>
            <a:r>
              <a:rPr lang="en-US" altLang="en-US" sz="1200">
                <a:solidFill>
                  <a:schemeClr val="lt1"/>
                </a:solidFill>
              </a:rPr>
              <a:t>, </a:t>
            </a:r>
            <a:r>
              <a:rPr lang="en-US" altLang="en-US" sz="1200">
                <a:solidFill>
                  <a:schemeClr val="accent1"/>
                </a:solidFill>
              </a:rPr>
              <a:t>this</a:t>
            </a:r>
            <a:r>
              <a:rPr lang="en-US" altLang="en-US" sz="1200">
                <a:solidFill>
                  <a:schemeClr val="lt1"/>
                </a:solidFill>
              </a:rPr>
              <a:t>);</a:t>
            </a:r>
            <a:endParaRPr lang="en-US" altLang="en-US" sz="12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200">
                <a:solidFill>
                  <a:schemeClr val="lt1"/>
                </a:solidFill>
              </a:rPr>
              <a:t>}</a:t>
            </a:r>
            <a:endParaRPr lang="en-US" altLang="en-US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Unit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2178050"/>
            <a:ext cx="5257799" cy="922337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sz="2200"/>
              <a:t>게임에서 사용되는 캐릭터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이동</a:t>
            </a:r>
            <a:r>
              <a:rPr lang="en-US" altLang="ko-KR" sz="2200"/>
              <a:t>,</a:t>
            </a:r>
            <a:r>
              <a:rPr lang="ko-KR" altLang="en-US" sz="2200"/>
              <a:t> 스킬 사용</a:t>
            </a:r>
            <a:r>
              <a:rPr lang="en-US" altLang="ko-KR" sz="2200"/>
              <a:t>,</a:t>
            </a:r>
            <a:r>
              <a:rPr lang="ko-KR" altLang="en-US" sz="2200"/>
              <a:t> 아이템 줍기 등</a:t>
            </a:r>
            <a:endParaRPr lang="ko-KR" altLang="en-US" sz="22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1767" y="1876425"/>
            <a:ext cx="5384232" cy="35433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096000" y="3186112"/>
            <a:ext cx="5324476" cy="2136458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[</a:t>
            </a:r>
            <a:r>
              <a:rPr lang="ko-KR" altLang="en-US">
                <a:solidFill>
                  <a:schemeClr val="lt1"/>
                </a:solidFill>
              </a:rPr>
              <a:t>주요 메소드</a:t>
            </a:r>
            <a:r>
              <a:rPr lang="en-US" altLang="ko-KR">
                <a:solidFill>
                  <a:schemeClr val="lt1"/>
                </a:solidFill>
              </a:rPr>
              <a:t>]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void</a:t>
            </a:r>
            <a:r>
              <a:rPr lang="en-US" altLang="ko-KR" sz="1300">
                <a:solidFill>
                  <a:schemeClr val="lt1"/>
                </a:solidFill>
              </a:rPr>
              <a:t> SetDir(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 x, 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 y);</a:t>
            </a:r>
            <a:r>
              <a:rPr lang="ko-KR" altLang="en-US" sz="1300">
                <a:solidFill>
                  <a:schemeClr val="lt1"/>
                </a:solidFill>
              </a:rPr>
              <a:t>		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방향 설정</a:t>
            </a:r>
            <a:endParaRPr lang="ko-KR" altLang="en-US" sz="13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bool</a:t>
            </a:r>
            <a:r>
              <a:rPr lang="en-US" altLang="ko-KR" sz="1300">
                <a:solidFill>
                  <a:schemeClr val="lt1"/>
                </a:solidFill>
              </a:rPr>
              <a:t> UseSkill(</a:t>
            </a:r>
            <a:r>
              <a:rPr lang="en-US" altLang="ko-KR" sz="1300">
                <a:solidFill>
                  <a:schemeClr val="accent1"/>
                </a:solidFill>
              </a:rPr>
              <a:t>int </a:t>
            </a:r>
            <a:r>
              <a:rPr lang="en-US" altLang="ko-KR" sz="1300">
                <a:solidFill>
                  <a:schemeClr val="lt1"/>
                </a:solidFill>
              </a:rPr>
              <a:t>index);</a:t>
            </a:r>
            <a:r>
              <a:rPr lang="ko-KR" altLang="en-US" sz="1300">
                <a:solidFill>
                  <a:schemeClr val="lt1"/>
                </a:solidFill>
              </a:rPr>
              <a:t>		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스킬 사용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void </a:t>
            </a:r>
            <a:r>
              <a:rPr lang="en-US" altLang="ko-KR" sz="1300">
                <a:solidFill>
                  <a:schemeClr val="lt1"/>
                </a:solidFill>
              </a:rPr>
              <a:t>Damage(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 damage, </a:t>
            </a:r>
            <a:r>
              <a:rPr lang="en-US" altLang="ko-KR" sz="1300">
                <a:solidFill>
                  <a:schemeClr val="accent1"/>
                </a:solidFill>
              </a:rPr>
              <a:t>bool </a:t>
            </a:r>
            <a:r>
              <a:rPr lang="en-US" altLang="ko-KR" sz="1300">
                <a:solidFill>
                  <a:schemeClr val="lt1"/>
                </a:solidFill>
              </a:rPr>
              <a:t>log = </a:t>
            </a:r>
            <a:r>
              <a:rPr lang="en-US" altLang="ko-KR" sz="1300">
                <a:solidFill>
                  <a:schemeClr val="accent1"/>
                </a:solidFill>
              </a:rPr>
              <a:t>true</a:t>
            </a:r>
            <a:r>
              <a:rPr lang="en-US" altLang="ko-KR" sz="1300">
                <a:solidFill>
                  <a:schemeClr val="lt1"/>
                </a:solidFill>
              </a:rPr>
              <a:t>);</a:t>
            </a: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데미지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void </a:t>
            </a:r>
            <a:r>
              <a:rPr lang="en-US" altLang="ko-KR" sz="1300">
                <a:solidFill>
                  <a:schemeClr val="lt1"/>
                </a:solidFill>
              </a:rPr>
              <a:t>Die();</a:t>
            </a:r>
            <a:r>
              <a:rPr lang="ko-KR" altLang="en-US" sz="1300">
                <a:solidFill>
                  <a:schemeClr val="lt1"/>
                </a:solidFill>
              </a:rPr>
              <a:t>			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사망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bool </a:t>
            </a:r>
            <a:r>
              <a:rPr lang="en-US" altLang="ko-KR" sz="1300">
                <a:solidFill>
                  <a:schemeClr val="lt1"/>
                </a:solidFill>
              </a:rPr>
              <a:t>PickUpItem(</a:t>
            </a:r>
            <a:r>
              <a:rPr lang="en-US" altLang="ko-KR" sz="1300">
                <a:solidFill>
                  <a:srgbClr val="69d8ad"/>
                </a:solidFill>
              </a:rPr>
              <a:t>ItemData</a:t>
            </a:r>
            <a:r>
              <a:rPr lang="en-US" altLang="ko-KR" sz="1300">
                <a:solidFill>
                  <a:schemeClr val="lt1"/>
                </a:solidFill>
              </a:rPr>
              <a:t>* itemData);</a:t>
            </a: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아이템 습득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2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3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Unit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애니메이션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4399" y="4587877"/>
            <a:ext cx="4410075" cy="9794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500"/>
              <a:t>캐릭터 애니메이션이 행동별로 </a:t>
            </a:r>
            <a:r>
              <a:rPr lang="en-US" altLang="ko-KR" sz="1500"/>
              <a:t>8</a:t>
            </a:r>
            <a:r>
              <a:rPr lang="ko-KR" altLang="en-US" sz="1500"/>
              <a:t>방향이 존재한다 </a:t>
            </a:r>
            <a:endParaRPr lang="ko-KR" altLang="en-US" sz="1500"/>
          </a:p>
          <a:p>
            <a:pPr marL="0" indent="0">
              <a:buNone/>
              <a:defRPr/>
            </a:pPr>
            <a:r>
              <a:rPr lang="ko-KR" altLang="en-US" sz="1500"/>
              <a:t>방향과 행동을 연산해 </a:t>
            </a:r>
            <a:r>
              <a:rPr lang="en-US" altLang="ko-KR" sz="1500"/>
              <a:t>1</a:t>
            </a:r>
            <a:r>
              <a:rPr lang="ko-KR" altLang="en-US" sz="1500"/>
              <a:t>개의 정수로 만들어 </a:t>
            </a:r>
            <a:endParaRPr lang="ko-KR" altLang="en-US" sz="1500"/>
          </a:p>
          <a:p>
            <a:pPr marL="0" indent="0">
              <a:buNone/>
              <a:defRPr/>
            </a:pPr>
            <a:r>
              <a:rPr lang="ko-KR" altLang="en-US" sz="1500"/>
              <a:t>애니메이션의 키로 사용</a:t>
            </a:r>
            <a:endParaRPr lang="ko-KR" altLang="en-US" sz="1500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4475" y="1462087"/>
            <a:ext cx="3068445" cy="305566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667375" y="1481137"/>
            <a:ext cx="5619749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5448299" y="1460182"/>
            <a:ext cx="6010276" cy="4119563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en-US" sz="1200">
                <a:solidFill>
                  <a:srgbClr val="6182d6"/>
                </a:solidFill>
              </a:rPr>
              <a:t>void </a:t>
            </a:r>
            <a:r>
              <a:rPr lang="en-US" altLang="en-US" sz="1200">
                <a:solidFill>
                  <a:srgbClr val="69d8ad"/>
                </a:solidFill>
              </a:rPr>
              <a:t>Unit</a:t>
            </a:r>
            <a:r>
              <a:rPr lang="en-US" altLang="en-US" sz="1200">
                <a:solidFill>
                  <a:schemeClr val="lt1"/>
                </a:solidFill>
              </a:rPr>
              <a:t>::SetAction()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{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/*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200">
                <a:solidFill>
                  <a:srgbClr val="baff1a"/>
                </a:solidFill>
              </a:rPr>
              <a:t>	dir</a:t>
            </a:r>
            <a:endParaRPr lang="en-US" altLang="ko-KR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  -1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-1 0 1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   1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dirCode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0 1 2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3 4 5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6 7 8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rgbClr val="baff1a"/>
                </a:solidFill>
              </a:rPr>
              <a:t>	*/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9d5cbb"/>
                </a:solidFill>
              </a:rPr>
              <a:t>if </a:t>
            </a:r>
            <a:r>
              <a:rPr lang="en-US" altLang="en-US" sz="1200">
                <a:solidFill>
                  <a:schemeClr val="lt1"/>
                </a:solidFill>
              </a:rPr>
              <a:t>(!isActive)	</a:t>
            </a:r>
            <a:r>
              <a:rPr lang="en-US" altLang="en-US" sz="1200">
                <a:solidFill>
                  <a:srgbClr val="9d5cbb"/>
                </a:solidFill>
              </a:rPr>
              <a:t>return</a:t>
            </a:r>
            <a:r>
              <a:rPr lang="en-US" altLang="en-US" sz="1200">
                <a:solidFill>
                  <a:schemeClr val="lt1"/>
                </a:solidFill>
              </a:rPr>
              <a:t>;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200">
                <a:solidFill>
                  <a:srgbClr val="baff1a"/>
                </a:solidFill>
              </a:rPr>
              <a:t>	</a:t>
            </a:r>
            <a:r>
              <a:rPr lang="en-US" altLang="ko-KR" sz="1200">
                <a:solidFill>
                  <a:srgbClr val="baff1a"/>
                </a:solidFill>
              </a:rPr>
              <a:t>//</a:t>
            </a:r>
            <a:r>
              <a:rPr lang="ko-KR" altLang="en-US" sz="1200">
                <a:solidFill>
                  <a:srgbClr val="baff1a"/>
                </a:solidFill>
              </a:rPr>
              <a:t>다른 행동중일 경우</a:t>
            </a:r>
            <a:endParaRPr lang="ko-KR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9d5cbb"/>
                </a:solidFill>
              </a:rPr>
              <a:t>if </a:t>
            </a:r>
            <a:r>
              <a:rPr lang="en-US" altLang="en-US" sz="1200">
                <a:solidFill>
                  <a:schemeClr val="lt1"/>
                </a:solidFill>
              </a:rPr>
              <a:t>(dirCode % 100 &gt;= SKILL_PHYSICS)	</a:t>
            </a:r>
            <a:r>
              <a:rPr lang="en-US" altLang="en-US" sz="1200">
                <a:solidFill>
                  <a:srgbClr val="9d5cbb"/>
                </a:solidFill>
              </a:rPr>
              <a:t>return</a:t>
            </a:r>
            <a:r>
              <a:rPr lang="en-US" altLang="en-US" sz="1200">
                <a:solidFill>
                  <a:schemeClr val="lt1"/>
                </a:solidFill>
              </a:rPr>
              <a:t>;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ko-KR" sz="1200">
                <a:solidFill>
                  <a:schemeClr val="accent5"/>
                </a:solidFill>
              </a:rPr>
              <a:t>const </a:t>
            </a:r>
            <a:r>
              <a:rPr lang="en-US" altLang="en-US" sz="1200">
                <a:solidFill>
                  <a:schemeClr val="accent5"/>
                </a:solidFill>
              </a:rPr>
              <a:t>int </a:t>
            </a:r>
            <a:r>
              <a:rPr lang="en-US" altLang="en-US" sz="1200">
                <a:solidFill>
                  <a:schemeClr val="lt1"/>
                </a:solidFill>
              </a:rPr>
              <a:t>center = 4;</a:t>
            </a:r>
            <a:r>
              <a:rPr lang="ko-KR" altLang="en-US" sz="1200">
                <a:solidFill>
                  <a:schemeClr val="lt1"/>
                </a:solidFill>
              </a:rPr>
              <a:t>	</a:t>
            </a:r>
            <a:r>
              <a:rPr lang="en-US" altLang="ko-KR" sz="1200">
                <a:solidFill>
                  <a:srgbClr val="baff1a"/>
                </a:solidFill>
              </a:rPr>
              <a:t>//</a:t>
            </a:r>
            <a:r>
              <a:rPr lang="ko-KR" altLang="en-US" sz="1200">
                <a:solidFill>
                  <a:srgbClr val="baff1a"/>
                </a:solidFill>
              </a:rPr>
              <a:t>중심점</a:t>
            </a:r>
            <a:endParaRPr lang="ko-KR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dirCode = (center + -animDirY * 3 + animDirX) * 100;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baff1a"/>
                </a:solidFill>
              </a:rPr>
              <a:t>//이동 중일 경우</a:t>
            </a:r>
            <a:endParaRPr lang="en-US" altLang="en-US" sz="12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</a:t>
            </a:r>
            <a:r>
              <a:rPr lang="en-US" altLang="en-US" sz="1200">
                <a:solidFill>
                  <a:srgbClr val="9d5cbb"/>
                </a:solidFill>
              </a:rPr>
              <a:t>if</a:t>
            </a:r>
            <a:r>
              <a:rPr lang="en-US" altLang="en-US" sz="1200">
                <a:solidFill>
                  <a:schemeClr val="lt1"/>
                </a:solidFill>
              </a:rPr>
              <a:t> (IsMoving())</a:t>
            </a:r>
            <a:r>
              <a:rPr lang="ko-KR" altLang="en-US" sz="1200">
                <a:solidFill>
                  <a:schemeClr val="lt1"/>
                </a:solidFill>
              </a:rPr>
              <a:t> </a:t>
            </a:r>
            <a:r>
              <a:rPr lang="en-US" altLang="en-US" sz="1200">
                <a:solidFill>
                  <a:schemeClr val="lt1"/>
                </a:solidFill>
              </a:rPr>
              <a:t>dirCode += MOVING;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	animObject-&gt;SetClip(dirCode);</a:t>
            </a:r>
            <a:endParaRPr lang="en-US" altLang="en-US" sz="12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1200">
                <a:solidFill>
                  <a:schemeClr val="lt1"/>
                </a:solidFill>
              </a:rPr>
              <a:t>}</a:t>
            </a:r>
            <a:endParaRPr lang="en-US" altLang="en-US" sz="12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Controller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400"/>
              <a:t>유닛의 행동을 결정하는 객체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유닛에 따라 </a:t>
            </a:r>
            <a:r>
              <a:rPr lang="en-US" altLang="ko-KR" sz="1400"/>
              <a:t>PlayerController,</a:t>
            </a:r>
            <a:r>
              <a:rPr lang="ko-KR" altLang="en-US" sz="1400"/>
              <a:t> </a:t>
            </a:r>
            <a:r>
              <a:rPr lang="en-US" altLang="ko-KR" sz="1400"/>
              <a:t>EnemyController</a:t>
            </a:r>
            <a:r>
              <a:rPr lang="ko-KR" altLang="en-US" sz="1400"/>
              <a:t>로 나뉜다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유닛 자체는 하나의 클래스로 사용하며 행동 결정 시에만 </a:t>
            </a:r>
            <a:r>
              <a:rPr lang="en-US" altLang="ko-KR" sz="1400"/>
              <a:t>Controller</a:t>
            </a:r>
            <a:r>
              <a:rPr lang="ko-KR" altLang="en-US" sz="1400"/>
              <a:t>를 호출하여 행동을 결정한다</a:t>
            </a:r>
            <a:endParaRPr lang="ko-KR" altLang="en-US" sz="1400"/>
          </a:p>
          <a:p>
            <a:pPr>
              <a:defRPr/>
            </a:pPr>
            <a:r>
              <a:rPr lang="ko-KR" altLang="en-US" sz="1400"/>
              <a:t>주변 상황을 인식하고 이동할 방향을 결정하는 것도 </a:t>
            </a:r>
            <a:r>
              <a:rPr lang="en-US" altLang="ko-KR" sz="1400"/>
              <a:t>Controller</a:t>
            </a:r>
            <a:r>
              <a:rPr lang="ko-KR" altLang="en-US" sz="1400"/>
              <a:t>에서 처리</a:t>
            </a:r>
            <a:endParaRPr lang="ko-KR" altLang="en-US" sz="140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solidFill>
            <a:schemeClr val="dk1"/>
          </a:solidFill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>
                <a:solidFill>
                  <a:schemeClr val="lt1"/>
                </a:solidFill>
              </a:rPr>
              <a:t>[</a:t>
            </a:r>
            <a:r>
              <a:rPr lang="ko-KR" altLang="en-US">
                <a:solidFill>
                  <a:schemeClr val="lt1"/>
                </a:solidFill>
              </a:rPr>
              <a:t>주요 멤버</a:t>
            </a:r>
            <a:r>
              <a:rPr lang="en-US" altLang="ko-KR">
                <a:solidFill>
                  <a:schemeClr val="lt1"/>
                </a:solidFill>
              </a:rPr>
              <a:t>]</a:t>
            </a:r>
            <a:endParaRPr lang="en-US" altLang="ko-KR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300">
                <a:solidFill>
                  <a:srgbClr val="69d8ad"/>
                </a:solidFill>
              </a:rPr>
              <a:t>Unit</a:t>
            </a:r>
            <a:r>
              <a:rPr lang="en-US" altLang="ko-KR" sz="1300">
                <a:solidFill>
                  <a:schemeClr val="lt1"/>
                </a:solidFill>
              </a:rPr>
              <a:t>* unit;</a:t>
            </a: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//Controller</a:t>
            </a:r>
            <a:r>
              <a:rPr lang="ko-KR" altLang="en-US" sz="1300">
                <a:solidFill>
                  <a:srgbClr val="baff1a"/>
                </a:solidFill>
              </a:rPr>
              <a:t>를 소유한 유닛</a:t>
            </a:r>
            <a:endParaRPr lang="ko-KR" altLang="en-US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300">
                <a:solidFill>
                  <a:schemeClr val="accent1"/>
                </a:solidFill>
              </a:rPr>
              <a:t>string </a:t>
            </a:r>
            <a:r>
              <a:rPr lang="en-US" altLang="ko-KR" sz="1300">
                <a:solidFill>
                  <a:schemeClr val="lt1"/>
                </a:solidFill>
              </a:rPr>
              <a:t>tag;</a:t>
            </a: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//Controller</a:t>
            </a:r>
            <a:r>
              <a:rPr lang="ko-KR" altLang="en-US" sz="1300">
                <a:solidFill>
                  <a:srgbClr val="baff1a"/>
                </a:solidFill>
              </a:rPr>
              <a:t>의 종류를 식별하기 위한 태그</a:t>
            </a:r>
            <a:endParaRPr lang="ko-KR" altLang="en-US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ko-KR" altLang="en-US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800">
                <a:solidFill>
                  <a:schemeClr val="lt1"/>
                </a:solidFill>
              </a:rPr>
              <a:t>[</a:t>
            </a:r>
            <a:r>
              <a:rPr lang="ko-KR" altLang="en-US" sz="2800">
                <a:solidFill>
                  <a:schemeClr val="lt1"/>
                </a:solidFill>
              </a:rPr>
              <a:t>주요 메소드</a:t>
            </a:r>
            <a:r>
              <a:rPr lang="en-US" altLang="ko-KR" sz="2800">
                <a:solidFill>
                  <a:schemeClr val="lt1"/>
                </a:solidFill>
              </a:rPr>
              <a:t>]</a:t>
            </a:r>
            <a:endParaRPr lang="en-US" altLang="ko-KR" sz="28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300">
                <a:solidFill>
                  <a:schemeClr val="accent1"/>
                </a:solidFill>
              </a:rPr>
              <a:t>virtual bool</a:t>
            </a:r>
            <a:r>
              <a:rPr lang="en-US" altLang="en-US" sz="1300">
                <a:solidFill>
                  <a:schemeClr val="lt1"/>
                </a:solidFill>
              </a:rPr>
              <a:t> SetCommand();</a:t>
            </a:r>
            <a:r>
              <a:rPr lang="ko-KR" altLang="en-US" sz="1300">
                <a:solidFill>
                  <a:schemeClr val="lt1"/>
                </a:solidFill>
              </a:rPr>
              <a:t>  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유닛이 다음에 할 행동을 결정</a:t>
            </a:r>
            <a:endParaRPr lang="ko-KR" altLang="en-US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300">
                <a:solidFill>
                  <a:schemeClr val="accent1"/>
                </a:solidFill>
              </a:rPr>
              <a:t>virtual void</a:t>
            </a:r>
            <a:r>
              <a:rPr lang="en-US" altLang="en-US" sz="1300">
                <a:solidFill>
                  <a:schemeClr val="lt1"/>
                </a:solidFill>
              </a:rPr>
              <a:t> TurnEnd()</a:t>
            </a:r>
            <a:r>
              <a:rPr lang="en-US" altLang="ko-KR" sz="1300">
                <a:solidFill>
                  <a:schemeClr val="lt1"/>
                </a:solidFill>
              </a:rPr>
              <a:t>;</a:t>
            </a:r>
            <a:r>
              <a:rPr lang="ko-KR" altLang="en-US" sz="1300">
                <a:solidFill>
                  <a:schemeClr val="lt1"/>
                </a:solidFill>
              </a:rPr>
              <a:t>	      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턴 종료 시의 처리</a:t>
            </a:r>
            <a:endParaRPr lang="ko-KR" altLang="en-US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ko-KR" altLang="en-US" sz="1300">
              <a:solidFill>
                <a:schemeClr val="lt1"/>
              </a:solidFill>
            </a:endParaRPr>
          </a:p>
        </p:txBody>
      </p:sp>
      <p:sp>
        <p:nvSpPr>
          <p:cNvPr id="5" name=""/>
          <p:cNvSpPr/>
          <p:nvPr/>
        </p:nvSpPr>
        <p:spPr>
          <a:xfrm>
            <a:off x="790575" y="4643437"/>
            <a:ext cx="1314450" cy="6096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매니저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4133850" y="4624387"/>
            <a:ext cx="1314450" cy="60960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컨트롤러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chemeClr val="dk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"/>
          <p:cNvSpPr/>
          <p:nvPr/>
        </p:nvSpPr>
        <p:spPr>
          <a:xfrm>
            <a:off x="2505075" y="4624386"/>
            <a:ext cx="1314450" cy="609600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chemeClr val="dk1"/>
                </a:solidFill>
                <a:latin typeface="맑은 고딕"/>
                <a:ea typeface="맑은 고딕"/>
                <a:cs typeface="맑은 고딕"/>
              </a:rPr>
              <a:t>유닛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chemeClr val="dk1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8" name=""/>
          <p:cNvCxnSpPr/>
          <p:nvPr/>
        </p:nvCxnSpPr>
        <p:spPr>
          <a:xfrm>
            <a:off x="2085975" y="4767262"/>
            <a:ext cx="4303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"/>
          <p:cNvCxnSpPr/>
          <p:nvPr/>
        </p:nvCxnSpPr>
        <p:spPr>
          <a:xfrm>
            <a:off x="3819526" y="4748212"/>
            <a:ext cx="3239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"/>
          <p:cNvCxnSpPr/>
          <p:nvPr/>
        </p:nvCxnSpPr>
        <p:spPr>
          <a:xfrm rot="10800000">
            <a:off x="3800476" y="5053012"/>
            <a:ext cx="3333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"/>
          <p:cNvCxnSpPr/>
          <p:nvPr/>
        </p:nvCxnSpPr>
        <p:spPr>
          <a:xfrm rot="10800000">
            <a:off x="2112650" y="5062537"/>
            <a:ext cx="382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 txBox="1"/>
          <p:nvPr/>
        </p:nvSpPr>
        <p:spPr>
          <a:xfrm>
            <a:off x="3667126" y="5272087"/>
            <a:ext cx="657225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명령</a:t>
            </a: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3629026" y="4233862"/>
            <a:ext cx="657225" cy="36480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요청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714500" y="4291011"/>
            <a:ext cx="1266826" cy="36480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차례 알림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1952625" y="5348287"/>
            <a:ext cx="657225" cy="36480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행동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Unit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스킬 사용</a:t>
            </a:r>
            <a:endParaRPr lang="ko-KR" altLang="en-US"/>
          </a:p>
        </p:txBody>
      </p:sp>
      <p:pic>
        <p:nvPicPr>
          <p:cNvPr id="3" name="x29JO5HHMWM">
            <a:hlinkClick r:id="" action="ppaction://media"/>
          </p:cNvPr>
          <p:cNvPicPr>
            <a:picLocks noGrp="1" noChangeAspect="1"/>
          </p:cNvPicPr>
          <p:nvPr>
            <p:ph idx="1"/>
            <a:videoFile r:link="rId2">
              <a:extLst>
                <a:ext uri="902D6385-CB7F-49a9-B0FC-64C1F869F237">
                  <hp:hncflashPr xmlns:hp="http://schemas.haansoft.com/office/presentation/8.0" scaleMode="0"/>
                </a:ext>
              </a:extLst>
            </a:videoFile>
          </p:nvPr>
        </p:nvPicPr>
        <p:blipFill rotWithShape="1">
          <a:blip r:embed="rId4"/>
          <a:stretch>
            <a:fillRect/>
          </a:stretch>
        </p:blipFill>
        <p:spPr>
          <a:xfrm>
            <a:off x="1152525" y="1448594"/>
            <a:ext cx="4425950" cy="3319462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590550" y="4986336"/>
            <a:ext cx="5238750" cy="13744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/>
              <a:t>유닛이 스킬을 사용하면 스킬 정보를 이용해 </a:t>
            </a:r>
            <a:r>
              <a:rPr lang="en-US" altLang="ko-KR" sz="1400"/>
              <a:t>EffectObject</a:t>
            </a:r>
            <a:r>
              <a:rPr lang="ko-KR" altLang="en-US" sz="1400"/>
              <a:t> 생성</a:t>
            </a:r>
            <a:endParaRPr lang="ko-KR" altLang="en-US" sz="1400"/>
          </a:p>
          <a:p>
            <a:pPr>
              <a:defRPr/>
            </a:pPr>
            <a:endParaRPr lang="ko-KR" altLang="en-US" sz="1400"/>
          </a:p>
          <a:p>
            <a:pPr>
              <a:defRPr/>
            </a:pPr>
            <a:r>
              <a:rPr lang="ko-KR" altLang="en-US" sz="1400"/>
              <a:t>이펙트 오브젝트가 유닛과 부딪히면 연출 및 이벤트 발생</a:t>
            </a:r>
            <a:endParaRPr lang="ko-KR" altLang="en-US" sz="1400"/>
          </a:p>
          <a:p>
            <a:pPr>
              <a:defRPr/>
            </a:pPr>
            <a:endParaRPr lang="ko-KR" altLang="en-US" sz="1400"/>
          </a:p>
          <a:p>
            <a:pPr>
              <a:defRPr/>
            </a:pPr>
            <a:r>
              <a:rPr lang="ko-KR" altLang="en-US" sz="1400"/>
              <a:t>플레이어가 스킬 사용 시에는 </a:t>
            </a:r>
            <a:r>
              <a:rPr lang="en-US" altLang="ko-KR" sz="1400"/>
              <a:t>‘Z’</a:t>
            </a:r>
            <a:r>
              <a:rPr lang="ko-KR" altLang="en-US" sz="1400"/>
              <a:t>키를 눌러 기본 공격을 하거나 </a:t>
            </a:r>
            <a:r>
              <a:rPr lang="en-US" altLang="ko-KR" sz="1400"/>
              <a:t>SkillUI</a:t>
            </a:r>
            <a:r>
              <a:rPr lang="ko-KR" altLang="en-US" sz="1400"/>
              <a:t>에서 스킬 선택해서 사용</a:t>
            </a:r>
            <a:endParaRPr lang="ko-KR" altLang="en-US" sz="1400"/>
          </a:p>
        </p:txBody>
      </p:sp>
      <p:sp>
        <p:nvSpPr>
          <p:cNvPr id="5" name=""/>
          <p:cNvSpPr txBox="1"/>
          <p:nvPr/>
        </p:nvSpPr>
        <p:spPr>
          <a:xfrm>
            <a:off x="5743575" y="1157287"/>
            <a:ext cx="5810249" cy="4660583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선택한 스킬 사용 선언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accent1"/>
                </a:solidFill>
              </a:rPr>
              <a:t>bool </a:t>
            </a:r>
            <a:r>
              <a:rPr lang="en-US" altLang="ko-KR" sz="1500">
                <a:solidFill>
                  <a:srgbClr val="69d8ad"/>
                </a:solidFill>
              </a:rPr>
              <a:t>Unit</a:t>
            </a:r>
            <a:r>
              <a:rPr lang="en-US" altLang="ko-KR" sz="1500">
                <a:solidFill>
                  <a:schemeClr val="lt1"/>
                </a:solidFill>
              </a:rPr>
              <a:t>::UseSkill(</a:t>
            </a:r>
            <a:r>
              <a:rPr lang="en-US" altLang="ko-KR" sz="1500">
                <a:solidFill>
                  <a:schemeClr val="accent1"/>
                </a:solidFill>
              </a:rPr>
              <a:t>int</a:t>
            </a:r>
            <a:r>
              <a:rPr lang="en-US" altLang="ko-KR" sz="1500">
                <a:solidFill>
                  <a:schemeClr val="lt1"/>
                </a:solidFill>
              </a:rPr>
              <a:t> index);</a:t>
            </a: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갖고 있는 스킬 슬롯 번호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rgbClr val="baff1a"/>
                </a:solidFill>
              </a:rPr>
              <a:t>//-&gt;</a:t>
            </a:r>
            <a:r>
              <a:rPr lang="ko-KR" altLang="en-US" sz="1500">
                <a:solidFill>
                  <a:srgbClr val="baff1a"/>
                </a:solidFill>
              </a:rPr>
              <a:t> 예약된 스킬 사용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accent1"/>
                </a:solidFill>
              </a:rPr>
              <a:t>void </a:t>
            </a:r>
            <a:r>
              <a:rPr lang="en-US" altLang="ko-KR" sz="1500">
                <a:solidFill>
                  <a:srgbClr val="69d8ad"/>
                </a:solidFill>
              </a:rPr>
              <a:t>Unit</a:t>
            </a:r>
            <a:r>
              <a:rPr lang="en-US" altLang="ko-KR" sz="1500">
                <a:solidFill>
                  <a:schemeClr val="lt1"/>
                </a:solidFill>
              </a:rPr>
              <a:t>::SkillActivate();	</a:t>
            </a: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rgbClr val="baff1a"/>
                </a:solidFill>
              </a:rPr>
              <a:t>//-&gt;</a:t>
            </a:r>
            <a:r>
              <a:rPr lang="ko-KR" altLang="en-US" sz="1500">
                <a:solidFill>
                  <a:srgbClr val="baff1a"/>
                </a:solidFill>
              </a:rPr>
              <a:t> 스킬 발동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accent1"/>
                </a:solidFill>
              </a:rPr>
              <a:t>bool </a:t>
            </a:r>
            <a:r>
              <a:rPr lang="en-US" altLang="ko-KR" sz="1500">
                <a:solidFill>
                  <a:srgbClr val="69d8ad"/>
                </a:solidFill>
              </a:rPr>
              <a:t>Skill</a:t>
            </a:r>
            <a:r>
              <a:rPr lang="en-US" altLang="ko-KR" sz="1500">
                <a:solidFill>
                  <a:schemeClr val="lt1"/>
                </a:solidFill>
              </a:rPr>
              <a:t>::Activate(</a:t>
            </a:r>
            <a:r>
              <a:rPr lang="en-US" altLang="ko-KR" sz="1500">
                <a:solidFill>
                  <a:srgbClr val="69d8ad"/>
                </a:solidFill>
              </a:rPr>
              <a:t>Unit</a:t>
            </a:r>
            <a:r>
              <a:rPr lang="en-US" altLang="ko-KR" sz="1500">
                <a:solidFill>
                  <a:schemeClr val="lt1"/>
                </a:solidFill>
              </a:rPr>
              <a:t>* unit); </a:t>
            </a: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스킬 발동 주체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rgbClr val="baff1a"/>
                </a:solidFill>
              </a:rPr>
              <a:t>//-&gt;</a:t>
            </a:r>
            <a:r>
              <a:rPr lang="ko-KR" altLang="en-US" sz="1500">
                <a:solidFill>
                  <a:srgbClr val="baff1a"/>
                </a:solidFill>
              </a:rPr>
              <a:t> 이펙트 오브젝트 생성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500">
                <a:solidFill>
                  <a:schemeClr val="accent1"/>
                </a:solidFill>
              </a:rPr>
              <a:t>void</a:t>
            </a:r>
            <a:r>
              <a:rPr lang="en-US" altLang="en-US" sz="1500">
                <a:solidFill>
                  <a:schemeClr val="lt1"/>
                </a:solidFill>
              </a:rPr>
              <a:t> </a:t>
            </a:r>
            <a:r>
              <a:rPr lang="en-US" altLang="ko-KR" sz="1500">
                <a:solidFill>
                  <a:srgbClr val="69d8ad"/>
                </a:solidFill>
              </a:rPr>
              <a:t>EffectObject</a:t>
            </a:r>
            <a:r>
              <a:rPr lang="en-US" altLang="ko-KR" sz="1500">
                <a:solidFill>
                  <a:schemeClr val="lt1"/>
                </a:solidFill>
              </a:rPr>
              <a:t>::</a:t>
            </a:r>
            <a:r>
              <a:rPr lang="en-US" altLang="en-US" sz="1500">
                <a:solidFill>
                  <a:schemeClr val="lt1"/>
                </a:solidFill>
              </a:rPr>
              <a:t>Init(</a:t>
            </a:r>
            <a:endParaRPr lang="en-US" altLang="en-US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rgbClr val="69d8ad"/>
                </a:solidFill>
              </a:rPr>
              <a:t>Unit</a:t>
            </a:r>
            <a:r>
              <a:rPr lang="en-US" altLang="en-US" sz="1500">
                <a:solidFill>
                  <a:schemeClr val="lt1"/>
                </a:solidFill>
              </a:rPr>
              <a:t>* unit,</a:t>
            </a:r>
            <a:r>
              <a:rPr lang="ko-KR" altLang="en-US" sz="1500">
                <a:solidFill>
                  <a:schemeClr val="lt1"/>
                </a:solidFill>
              </a:rPr>
              <a:t> 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스킬 발동 주체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chemeClr val="accent1"/>
                </a:solidFill>
              </a:rPr>
              <a:t>string</a:t>
            </a:r>
            <a:r>
              <a:rPr lang="en-US" altLang="en-US" sz="1500">
                <a:solidFill>
                  <a:schemeClr val="lt1"/>
                </a:solidFill>
              </a:rPr>
              <a:t> effectName,</a:t>
            </a:r>
            <a:r>
              <a:rPr lang="ko-KR" altLang="en-US" sz="1500">
                <a:solidFill>
                  <a:schemeClr val="lt1"/>
                </a:solidFill>
              </a:rPr>
              <a:t> 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이펙트 종류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chemeClr val="accent1"/>
                </a:solidFill>
              </a:rPr>
              <a:t>int</a:t>
            </a:r>
            <a:r>
              <a:rPr lang="en-US" altLang="en-US" sz="1500">
                <a:solidFill>
                  <a:schemeClr val="lt1"/>
                </a:solidFill>
              </a:rPr>
              <a:t> applyTarget,</a:t>
            </a: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대상 판별 여부</a:t>
            </a:r>
            <a:r>
              <a:rPr lang="en-US" altLang="ko-KR" sz="1500">
                <a:solidFill>
                  <a:srgbClr val="baff1a"/>
                </a:solidFill>
              </a:rPr>
              <a:t>(</a:t>
            </a:r>
            <a:r>
              <a:rPr lang="ko-KR" altLang="en-US" sz="1500">
                <a:solidFill>
                  <a:srgbClr val="baff1a"/>
                </a:solidFill>
              </a:rPr>
              <a:t>적</a:t>
            </a:r>
            <a:r>
              <a:rPr lang="en-US" altLang="ko-KR" sz="1500">
                <a:solidFill>
                  <a:srgbClr val="baff1a"/>
                </a:solidFill>
              </a:rPr>
              <a:t>,</a:t>
            </a:r>
            <a:r>
              <a:rPr lang="ko-KR" altLang="en-US" sz="1500">
                <a:solidFill>
                  <a:srgbClr val="baff1a"/>
                </a:solidFill>
              </a:rPr>
              <a:t> 아군</a:t>
            </a:r>
            <a:r>
              <a:rPr lang="en-US" altLang="ko-KR" sz="1500">
                <a:solidFill>
                  <a:srgbClr val="baff1a"/>
                </a:solidFill>
              </a:rPr>
              <a:t>,</a:t>
            </a:r>
            <a:r>
              <a:rPr lang="ko-KR" altLang="en-US" sz="1500">
                <a:solidFill>
                  <a:srgbClr val="baff1a"/>
                </a:solidFill>
              </a:rPr>
              <a:t> 전원</a:t>
            </a:r>
            <a:r>
              <a:rPr lang="en-US" altLang="ko-KR" sz="1500">
                <a:solidFill>
                  <a:srgbClr val="baff1a"/>
                </a:solidFill>
              </a:rPr>
              <a:t>)</a:t>
            </a:r>
            <a:endParaRPr lang="en-US" altLang="ko-KR" sz="1500">
              <a:solidFill>
                <a:srgbClr val="baff1a"/>
              </a:solidFill>
            </a:endParaRPr>
          </a:p>
          <a:p>
            <a:pPr>
              <a:defRPr/>
            </a:pP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chemeClr val="accent1"/>
                </a:solidFill>
              </a:rPr>
              <a:t>function</a:t>
            </a:r>
            <a:r>
              <a:rPr lang="en-US" altLang="en-US" sz="1500">
                <a:solidFill>
                  <a:schemeClr val="lt1"/>
                </a:solidFill>
              </a:rPr>
              <a:t>&lt;</a:t>
            </a:r>
            <a:r>
              <a:rPr lang="en-US" altLang="en-US" sz="1500">
                <a:solidFill>
                  <a:schemeClr val="accent1"/>
                </a:solidFill>
              </a:rPr>
              <a:t>bool</a:t>
            </a:r>
            <a:r>
              <a:rPr lang="en-US" altLang="en-US" sz="1500">
                <a:solidFill>
                  <a:schemeClr val="lt1"/>
                </a:solidFill>
              </a:rPr>
              <a:t>(</a:t>
            </a:r>
            <a:r>
              <a:rPr lang="en-US" altLang="en-US" sz="1500">
                <a:solidFill>
                  <a:srgbClr val="69d8ad"/>
                </a:solidFill>
              </a:rPr>
              <a:t>Unit</a:t>
            </a:r>
            <a:r>
              <a:rPr lang="en-US" altLang="en-US" sz="1500">
                <a:solidFill>
                  <a:schemeClr val="lt1"/>
                </a:solidFill>
              </a:rPr>
              <a:t>*, </a:t>
            </a:r>
            <a:r>
              <a:rPr lang="en-US" altLang="en-US" sz="1500">
                <a:solidFill>
                  <a:srgbClr val="69d8ad"/>
                </a:solidFill>
              </a:rPr>
              <a:t>Unit</a:t>
            </a:r>
            <a:r>
              <a:rPr lang="en-US" altLang="en-US" sz="1500">
                <a:solidFill>
                  <a:schemeClr val="lt1"/>
                </a:solidFill>
              </a:rPr>
              <a:t>*)&gt; condition,</a:t>
            </a: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적용조건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chemeClr val="accent1"/>
                </a:solidFill>
              </a:rPr>
              <a:t>function</a:t>
            </a:r>
            <a:r>
              <a:rPr lang="en-US" altLang="en-US" sz="1500">
                <a:solidFill>
                  <a:schemeClr val="lt1"/>
                </a:solidFill>
              </a:rPr>
              <a:t>&lt;</a:t>
            </a:r>
            <a:r>
              <a:rPr lang="en-US" altLang="en-US" sz="1500">
                <a:solidFill>
                  <a:schemeClr val="accent1"/>
                </a:solidFill>
              </a:rPr>
              <a:t>void</a:t>
            </a:r>
            <a:r>
              <a:rPr lang="en-US" altLang="en-US" sz="1500">
                <a:solidFill>
                  <a:schemeClr val="lt1"/>
                </a:solidFill>
              </a:rPr>
              <a:t>(</a:t>
            </a:r>
            <a:r>
              <a:rPr lang="en-US" altLang="en-US" sz="1500">
                <a:solidFill>
                  <a:srgbClr val="69d8ad"/>
                </a:solidFill>
              </a:rPr>
              <a:t>Unit</a:t>
            </a:r>
            <a:r>
              <a:rPr lang="en-US" altLang="en-US" sz="1500">
                <a:solidFill>
                  <a:schemeClr val="lt1"/>
                </a:solidFill>
              </a:rPr>
              <a:t>*, </a:t>
            </a:r>
            <a:r>
              <a:rPr lang="en-US" altLang="en-US" sz="1500">
                <a:solidFill>
                  <a:srgbClr val="69d8ad"/>
                </a:solidFill>
              </a:rPr>
              <a:t>Unit</a:t>
            </a:r>
            <a:r>
              <a:rPr lang="en-US" altLang="en-US" sz="1500">
                <a:solidFill>
                  <a:schemeClr val="lt1"/>
                </a:solidFill>
              </a:rPr>
              <a:t>*)&gt; event,</a:t>
            </a:r>
            <a:r>
              <a:rPr lang="ko-KR" altLang="en-US" sz="1500">
                <a:solidFill>
                  <a:schemeClr val="lt1"/>
                </a:solidFill>
              </a:rPr>
              <a:t>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적용함수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en-US" sz="1500">
                <a:solidFill>
                  <a:schemeClr val="lt1"/>
                </a:solidFill>
              </a:rPr>
              <a:t>	</a:t>
            </a:r>
            <a:r>
              <a:rPr lang="en-US" altLang="en-US" sz="1500">
                <a:solidFill>
                  <a:schemeClr val="accent1"/>
                </a:solidFill>
              </a:rPr>
              <a:t>POINT</a:t>
            </a:r>
            <a:r>
              <a:rPr lang="en-US" altLang="en-US" sz="1500">
                <a:solidFill>
                  <a:schemeClr val="lt1"/>
                </a:solidFill>
              </a:rPr>
              <a:t> startPoint);</a:t>
            </a:r>
            <a:r>
              <a:rPr lang="ko-KR" altLang="en-US" sz="1500">
                <a:solidFill>
                  <a:schemeClr val="lt1"/>
                </a:solidFill>
              </a:rPr>
              <a:t>			</a:t>
            </a:r>
            <a:r>
              <a:rPr lang="en-US" altLang="ko-KR" sz="1500">
                <a:solidFill>
                  <a:srgbClr val="baff1a"/>
                </a:solidFill>
              </a:rPr>
              <a:t>//</a:t>
            </a:r>
            <a:r>
              <a:rPr lang="ko-KR" altLang="en-US" sz="1500">
                <a:solidFill>
                  <a:srgbClr val="baff1a"/>
                </a:solidFill>
              </a:rPr>
              <a:t>시작지점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endParaRPr lang="en-US" altLang="ko-KR" sz="1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rgbClr val="baff1a"/>
                </a:solidFill>
              </a:rPr>
              <a:t>//-&gt;</a:t>
            </a:r>
            <a:r>
              <a:rPr lang="ko-KR" altLang="en-US" sz="1500">
                <a:solidFill>
                  <a:srgbClr val="baff1a"/>
                </a:solidFill>
              </a:rPr>
              <a:t> 효과 적용</a:t>
            </a:r>
            <a:endParaRPr lang="ko-KR" altLang="en-US" sz="15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500">
                <a:solidFill>
                  <a:schemeClr val="accent1"/>
                </a:solidFill>
              </a:rPr>
              <a:t>void</a:t>
            </a:r>
            <a:r>
              <a:rPr lang="en-US" altLang="ko-KR" sz="1500">
                <a:solidFill>
                  <a:schemeClr val="lt1"/>
                </a:solidFill>
              </a:rPr>
              <a:t> </a:t>
            </a:r>
            <a:r>
              <a:rPr lang="en-US" altLang="ko-KR" sz="1500">
                <a:solidFill>
                  <a:srgbClr val="69d8ad"/>
                </a:solidFill>
              </a:rPr>
              <a:t>EffectObject</a:t>
            </a:r>
            <a:r>
              <a:rPr lang="en-US" altLang="ko-KR" sz="1500">
                <a:solidFill>
                  <a:schemeClr val="lt1"/>
                </a:solidFill>
              </a:rPr>
              <a:t>::Apply();	</a:t>
            </a:r>
            <a:endParaRPr lang="en-US" altLang="ko-KR" sz="15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UnitManager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9" y="1520825"/>
            <a:ext cx="5181600" cy="1350962"/>
          </a:xfrm>
        </p:spPr>
        <p:txBody>
          <a:bodyPr/>
          <a:lstStyle/>
          <a:p>
            <a:pPr>
              <a:defRPr/>
            </a:pPr>
            <a:r>
              <a:rPr lang="ko-KR" altLang="en-US" sz="2200"/>
              <a:t>모든 유닛을 총괄하는 매니저 객체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순차적으로 유닛의 행동순서를 관리</a:t>
            </a:r>
            <a:endParaRPr lang="ko-KR" altLang="en-US" sz="2200"/>
          </a:p>
          <a:p>
            <a:pPr>
              <a:defRPr/>
            </a:pPr>
            <a:r>
              <a:rPr lang="ko-KR" altLang="en-US" sz="2200"/>
              <a:t>유닛이 가질 캐릭터 데이터도 관리</a:t>
            </a:r>
            <a:endParaRPr lang="ko-KR" altLang="en-US" sz="2200"/>
          </a:p>
          <a:p>
            <a:pPr>
              <a:defRPr/>
            </a:pPr>
            <a:endParaRPr lang="ko-KR" altLang="en-US" sz="2200"/>
          </a:p>
          <a:p>
            <a:pPr>
              <a:defRPr/>
            </a:pPr>
            <a:endParaRPr lang="ko-KR" altLang="en-US" sz="220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14375" y="2878137"/>
            <a:ext cx="5381625" cy="3808413"/>
          </a:xfrm>
          <a:solidFill>
            <a:schemeClr val="dk1"/>
          </a:solidFill>
        </p:spPr>
        <p:txBody>
          <a:bodyPr>
            <a:normAutofit fontScale="32500" lnSpcReduction="20000"/>
          </a:bodyPr>
          <a:lstStyle/>
          <a:p>
            <a:pPr marL="0" indent="0">
              <a:buNone/>
              <a:defRPr/>
            </a:pPr>
            <a:r>
              <a:rPr lang="en-US" altLang="en-US">
                <a:solidFill>
                  <a:schemeClr val="accent1"/>
                </a:solidFill>
              </a:rPr>
              <a:t>struct </a:t>
            </a:r>
            <a:r>
              <a:rPr lang="en-US" altLang="en-US">
                <a:solidFill>
                  <a:srgbClr val="69d8ad"/>
                </a:solidFill>
              </a:rPr>
              <a:t>PokemonTableData </a:t>
            </a:r>
            <a:r>
              <a:rPr lang="en-US" altLang="en-US">
                <a:solidFill>
                  <a:schemeClr val="lt1"/>
                </a:solidFill>
              </a:rPr>
              <a:t>{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</a:t>
            </a:r>
            <a:r>
              <a:rPr lang="en-US" altLang="en-US">
                <a:solidFill>
                  <a:schemeClr val="accent1"/>
                </a:solidFill>
              </a:rPr>
              <a:t>int </a:t>
            </a:r>
            <a:r>
              <a:rPr lang="en-US" altLang="en-US">
                <a:solidFill>
                  <a:schemeClr val="lt1"/>
                </a:solidFill>
              </a:rPr>
              <a:t>key = 0;		</a:t>
            </a:r>
            <a:r>
              <a:rPr lang="en-US" altLang="en-US">
                <a:solidFill>
                  <a:srgbClr val="baff1a"/>
                </a:solidFill>
              </a:rPr>
              <a:t>//번호(키)</a:t>
            </a:r>
            <a:endParaRPr lang="en-US" altLang="en-US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accent1"/>
                </a:solidFill>
              </a:rPr>
              <a:t>	int </a:t>
            </a:r>
            <a:r>
              <a:rPr lang="en-US" altLang="en-US">
                <a:solidFill>
                  <a:schemeClr val="lt1"/>
                </a:solidFill>
              </a:rPr>
              <a:t>maxHp = 1</a:t>
            </a:r>
            <a:r>
              <a:rPr lang="en-US" altLang="ko-KR">
                <a:solidFill>
                  <a:schemeClr val="lt1"/>
                </a:solidFill>
              </a:rPr>
              <a:t>,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</a:rPr>
              <a:t>attack = 1</a:t>
            </a:r>
            <a:r>
              <a:rPr lang="en-US" altLang="ko-KR">
                <a:solidFill>
                  <a:schemeClr val="lt1"/>
                </a:solidFill>
              </a:rPr>
              <a:t>,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</a:rPr>
              <a:t>defense = 1</a:t>
            </a:r>
            <a:r>
              <a:rPr lang="en-US" altLang="ko-KR">
                <a:solidFill>
                  <a:schemeClr val="lt1"/>
                </a:solidFill>
              </a:rPr>
              <a:t>,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</a:rPr>
              <a:t>sAttack = 1</a:t>
            </a:r>
            <a:r>
              <a:rPr lang="en-US" altLang="ko-KR">
                <a:solidFill>
                  <a:schemeClr val="lt1"/>
                </a:solidFill>
              </a:rPr>
              <a:t>,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</a:rPr>
              <a:t>sDefense = 1</a:t>
            </a:r>
            <a:r>
              <a:rPr lang="en-US" altLang="ko-KR">
                <a:solidFill>
                  <a:schemeClr val="lt1"/>
                </a:solidFill>
              </a:rPr>
              <a:t>,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</a:rPr>
              <a:t>speed = 1;</a:t>
            </a:r>
            <a:endParaRPr lang="en-US" altLang="en-US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accent1"/>
                </a:solidFill>
              </a:rPr>
              <a:t>	string </a:t>
            </a:r>
            <a:r>
              <a:rPr lang="en-US" altLang="en-US">
                <a:solidFill>
                  <a:schemeClr val="lt1"/>
                </a:solidFill>
              </a:rPr>
              <a:t>name;		</a:t>
            </a:r>
            <a:r>
              <a:rPr lang="en-US" altLang="en-US">
                <a:solidFill>
                  <a:srgbClr val="baff1a"/>
                </a:solidFill>
              </a:rPr>
              <a:t>//이름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accent1"/>
                </a:solidFill>
              </a:rPr>
              <a:t>	vector</a:t>
            </a:r>
            <a:r>
              <a:rPr lang="en-US" altLang="en-US">
                <a:solidFill>
                  <a:schemeClr val="lt1"/>
                </a:solidFill>
              </a:rPr>
              <a:t>&lt;</a:t>
            </a:r>
            <a:r>
              <a:rPr lang="en-US" altLang="en-US">
                <a:solidFill>
                  <a:srgbClr val="69d8ad"/>
                </a:solidFill>
              </a:rPr>
              <a:t>PokemonType</a:t>
            </a:r>
            <a:r>
              <a:rPr lang="en-US" altLang="en-US">
                <a:solidFill>
                  <a:schemeClr val="lt1"/>
                </a:solidFill>
              </a:rPr>
              <a:t>&gt; type;	</a:t>
            </a:r>
            <a:r>
              <a:rPr lang="en-US" altLang="en-US">
                <a:solidFill>
                  <a:srgbClr val="baff1a"/>
                </a:solidFill>
              </a:rPr>
              <a:t>//포켓몬의 타입. 기술 타입으로도 사용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</a:t>
            </a:r>
            <a:r>
              <a:rPr lang="en-US" altLang="en-US">
                <a:solidFill>
                  <a:schemeClr val="accent1"/>
                </a:solidFill>
              </a:rPr>
              <a:t>static int </a:t>
            </a:r>
            <a:r>
              <a:rPr lang="en-US" altLang="en-US">
                <a:solidFill>
                  <a:schemeClr val="lt1"/>
                </a:solidFill>
              </a:rPr>
              <a:t>ApplyLevelHp(</a:t>
            </a:r>
            <a:r>
              <a:rPr lang="en-US" altLang="en-US">
                <a:solidFill>
                  <a:schemeClr val="accent1"/>
                </a:solidFill>
              </a:rPr>
              <a:t>int </a:t>
            </a:r>
            <a:r>
              <a:rPr lang="en-US" altLang="en-US">
                <a:solidFill>
                  <a:schemeClr val="lt1"/>
                </a:solidFill>
              </a:rPr>
              <a:t>level, </a:t>
            </a:r>
            <a:r>
              <a:rPr lang="en-US" altLang="en-US">
                <a:solidFill>
                  <a:schemeClr val="accent1"/>
                </a:solidFill>
              </a:rPr>
              <a:t>int </a:t>
            </a:r>
            <a:r>
              <a:rPr lang="en-US" altLang="en-US">
                <a:solidFill>
                  <a:schemeClr val="lt1"/>
                </a:solidFill>
              </a:rPr>
              <a:t>hp) {	</a:t>
            </a:r>
            <a:r>
              <a:rPr lang="en-US" altLang="en-US">
                <a:solidFill>
                  <a:srgbClr val="baff1a"/>
                </a:solidFill>
              </a:rPr>
              <a:t>//최대 HP 계산식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	</a:t>
            </a:r>
            <a:r>
              <a:rPr lang="en-US" altLang="en-US">
                <a:solidFill>
                  <a:schemeClr val="accent1"/>
                </a:solidFill>
              </a:rPr>
              <a:t>float </a:t>
            </a:r>
            <a:r>
              <a:rPr lang="en-US" altLang="en-US">
                <a:solidFill>
                  <a:schemeClr val="lt1"/>
                </a:solidFill>
              </a:rPr>
              <a:t>levelRate = (</a:t>
            </a:r>
            <a:r>
              <a:rPr lang="en-US" altLang="en-US">
                <a:solidFill>
                  <a:schemeClr val="accent1"/>
                </a:solidFill>
              </a:rPr>
              <a:t>float</a:t>
            </a:r>
            <a:r>
              <a:rPr lang="en-US" altLang="en-US">
                <a:solidFill>
                  <a:schemeClr val="lt1"/>
                </a:solidFill>
              </a:rPr>
              <a:t>)level / 100.0f;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	return (</a:t>
            </a:r>
            <a:r>
              <a:rPr lang="en-US" altLang="en-US">
                <a:solidFill>
                  <a:schemeClr val="accent1"/>
                </a:solidFill>
              </a:rPr>
              <a:t>int</a:t>
            </a:r>
            <a:r>
              <a:rPr lang="en-US" altLang="en-US">
                <a:solidFill>
                  <a:schemeClr val="lt1"/>
                </a:solidFill>
              </a:rPr>
              <a:t>)((hp * 2 + 100) * levelRate) + 10;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}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</a:t>
            </a:r>
            <a:r>
              <a:rPr lang="en-US" altLang="en-US">
                <a:solidFill>
                  <a:schemeClr val="accent1"/>
                </a:solidFill>
              </a:rPr>
              <a:t>static int </a:t>
            </a:r>
            <a:r>
              <a:rPr lang="en-US" altLang="en-US">
                <a:solidFill>
                  <a:schemeClr val="lt1"/>
                </a:solidFill>
              </a:rPr>
              <a:t>ApplyLevel(</a:t>
            </a:r>
            <a:r>
              <a:rPr lang="en-US" altLang="en-US">
                <a:solidFill>
                  <a:schemeClr val="accent1"/>
                </a:solidFill>
              </a:rPr>
              <a:t>int </a:t>
            </a:r>
            <a:r>
              <a:rPr lang="en-US" altLang="en-US">
                <a:solidFill>
                  <a:schemeClr val="lt1"/>
                </a:solidFill>
              </a:rPr>
              <a:t>level, </a:t>
            </a:r>
            <a:r>
              <a:rPr lang="en-US" altLang="en-US">
                <a:solidFill>
                  <a:schemeClr val="accent1"/>
                </a:solidFill>
              </a:rPr>
              <a:t>int </a:t>
            </a:r>
            <a:r>
              <a:rPr lang="en-US" altLang="en-US">
                <a:solidFill>
                  <a:schemeClr val="lt1"/>
                </a:solidFill>
              </a:rPr>
              <a:t>num) {</a:t>
            </a:r>
            <a:r>
              <a:rPr lang="ko-KR" altLang="en-US">
                <a:solidFill>
                  <a:schemeClr val="lt1"/>
                </a:solidFill>
              </a:rPr>
              <a:t>	</a:t>
            </a:r>
            <a:r>
              <a:rPr lang="en-US" altLang="en-US">
                <a:solidFill>
                  <a:srgbClr val="baff1a"/>
                </a:solidFill>
              </a:rPr>
              <a:t>//HP를 제외한 능력치 계산식</a:t>
            </a:r>
            <a:endParaRPr lang="en-US" altLang="en-US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	</a:t>
            </a:r>
            <a:r>
              <a:rPr lang="en-US" altLang="en-US">
                <a:solidFill>
                  <a:schemeClr val="accent1"/>
                </a:solidFill>
              </a:rPr>
              <a:t>float </a:t>
            </a:r>
            <a:r>
              <a:rPr lang="en-US" altLang="en-US">
                <a:solidFill>
                  <a:schemeClr val="lt1"/>
                </a:solidFill>
              </a:rPr>
              <a:t>levelRate = (</a:t>
            </a:r>
            <a:r>
              <a:rPr lang="en-US" altLang="en-US">
                <a:solidFill>
                  <a:schemeClr val="accent1"/>
                </a:solidFill>
              </a:rPr>
              <a:t>float</a:t>
            </a:r>
            <a:r>
              <a:rPr lang="en-US" altLang="en-US">
                <a:solidFill>
                  <a:schemeClr val="lt1"/>
                </a:solidFill>
              </a:rPr>
              <a:t>)level / 100.0f;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	</a:t>
            </a:r>
            <a:r>
              <a:rPr lang="en-US" altLang="en-US">
                <a:solidFill>
                  <a:srgbClr val="9d5cbb"/>
                </a:solidFill>
              </a:rPr>
              <a:t>return </a:t>
            </a:r>
            <a:r>
              <a:rPr lang="en-US" altLang="en-US">
                <a:solidFill>
                  <a:schemeClr val="lt1"/>
                </a:solidFill>
              </a:rPr>
              <a:t>(</a:t>
            </a:r>
            <a:r>
              <a:rPr lang="en-US" altLang="en-US">
                <a:solidFill>
                  <a:schemeClr val="accent1"/>
                </a:solidFill>
              </a:rPr>
              <a:t>int</a:t>
            </a:r>
            <a:r>
              <a:rPr lang="en-US" altLang="en-US">
                <a:solidFill>
                  <a:schemeClr val="lt1"/>
                </a:solidFill>
              </a:rPr>
              <a:t>)((num * 2) * levelRate) + 5;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}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};</a:t>
            </a:r>
            <a:endParaRPr lang="en-US" altLang="en-US">
              <a:solidFill>
                <a:schemeClr val="lt1"/>
              </a:solidFill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6096000" y="1671636"/>
            <a:ext cx="5829300" cy="5003484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[</a:t>
            </a:r>
            <a:r>
              <a:rPr lang="ko-KR" altLang="en-US">
                <a:solidFill>
                  <a:schemeClr val="lt1"/>
                </a:solidFill>
              </a:rPr>
              <a:t>주요 멤버</a:t>
            </a:r>
            <a:r>
              <a:rPr lang="en-US" altLang="ko-KR">
                <a:solidFill>
                  <a:schemeClr val="lt1"/>
                </a:solidFill>
              </a:rPr>
              <a:t>]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rgbClr val="baff1a"/>
                </a:solidFill>
              </a:rPr>
              <a:t>//선언 관련</a:t>
            </a: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map</a:t>
            </a:r>
            <a:r>
              <a:rPr lang="en-US" altLang="ko-KR" sz="1300">
                <a:solidFill>
                  <a:schemeClr val="lt1"/>
                </a:solidFill>
              </a:rPr>
              <a:t>&lt;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, </a:t>
            </a:r>
            <a:r>
              <a:rPr lang="en-US" altLang="ko-KR" sz="1300">
                <a:solidFill>
                  <a:srgbClr val="69d8ad"/>
                </a:solidFill>
              </a:rPr>
              <a:t>PokemonTableData</a:t>
            </a:r>
            <a:r>
              <a:rPr lang="en-US" altLang="ko-KR" sz="1300">
                <a:solidFill>
                  <a:schemeClr val="lt1"/>
                </a:solidFill>
              </a:rPr>
              <a:t>&gt; pokemonTable;</a:t>
            </a: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캐릭터 데이터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map</a:t>
            </a:r>
            <a:r>
              <a:rPr lang="en-US" altLang="ko-KR" sz="1300">
                <a:solidFill>
                  <a:schemeClr val="lt1"/>
                </a:solidFill>
              </a:rPr>
              <a:t>&lt;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, </a:t>
            </a:r>
            <a:r>
              <a:rPr lang="en-US" altLang="ko-KR" sz="1300">
                <a:solidFill>
                  <a:schemeClr val="accent1"/>
                </a:solidFill>
              </a:rPr>
              <a:t>map</a:t>
            </a:r>
            <a:r>
              <a:rPr lang="en-US" altLang="ko-KR" sz="1300">
                <a:solidFill>
                  <a:schemeClr val="lt1"/>
                </a:solidFill>
              </a:rPr>
              <a:t>&lt;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, </a:t>
            </a:r>
            <a:r>
              <a:rPr lang="en-US" altLang="ko-KR" sz="1300">
                <a:solidFill>
                  <a:schemeClr val="accent1"/>
                </a:solidFill>
              </a:rPr>
              <a:t>vector</a:t>
            </a:r>
            <a:r>
              <a:rPr lang="en-US" altLang="ko-KR" sz="1300">
                <a:solidFill>
                  <a:schemeClr val="lt1"/>
                </a:solidFill>
              </a:rPr>
              <a:t>&lt;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&gt;&gt;&gt; pokemonSkillTable;</a:t>
            </a: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기술 데이터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map</a:t>
            </a:r>
            <a:r>
              <a:rPr lang="en-US" altLang="ko-KR" sz="1300">
                <a:solidFill>
                  <a:schemeClr val="lt1"/>
                </a:solidFill>
              </a:rPr>
              <a:t>&lt;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, </a:t>
            </a:r>
            <a:r>
              <a:rPr lang="en-US" altLang="ko-KR" sz="1300">
                <a:solidFill>
                  <a:srgbClr val="69d8ad"/>
                </a:solidFill>
              </a:rPr>
              <a:t>AnimData</a:t>
            </a:r>
            <a:r>
              <a:rPr lang="en-US" altLang="ko-KR" sz="1300">
                <a:solidFill>
                  <a:schemeClr val="lt1"/>
                </a:solidFill>
              </a:rPr>
              <a:t>&gt; animTable;</a:t>
            </a: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캐릭터별 애니메이션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유닛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rgbClr val="69d8ad"/>
                </a:solidFill>
              </a:rPr>
              <a:t>Unit</a:t>
            </a:r>
            <a:r>
              <a:rPr lang="en-US" altLang="ko-KR" sz="1300">
                <a:solidFill>
                  <a:schemeClr val="lt1"/>
                </a:solidFill>
              </a:rPr>
              <a:t>* player = </a:t>
            </a:r>
            <a:r>
              <a:rPr lang="en-US" altLang="ko-KR" sz="1300">
                <a:solidFill>
                  <a:schemeClr val="accent1"/>
                </a:solidFill>
              </a:rPr>
              <a:t>nullptr</a:t>
            </a:r>
            <a:r>
              <a:rPr lang="en-US" altLang="ko-KR" sz="1300">
                <a:solidFill>
                  <a:schemeClr val="lt1"/>
                </a:solidFill>
              </a:rPr>
              <a:t>;</a:t>
            </a: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vector</a:t>
            </a:r>
            <a:r>
              <a:rPr lang="en-US" altLang="ko-KR" sz="1300">
                <a:solidFill>
                  <a:schemeClr val="lt1"/>
                </a:solidFill>
              </a:rPr>
              <a:t>&lt;</a:t>
            </a:r>
            <a:r>
              <a:rPr lang="en-US" altLang="ko-KR" sz="1300">
                <a:solidFill>
                  <a:srgbClr val="69d8ad"/>
                </a:solidFill>
              </a:rPr>
              <a:t>Unit</a:t>
            </a:r>
            <a:r>
              <a:rPr lang="en-US" altLang="ko-KR" sz="1300">
                <a:solidFill>
                  <a:schemeClr val="lt1"/>
                </a:solidFill>
              </a:rPr>
              <a:t>*&gt; friends;</a:t>
            </a: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vector</a:t>
            </a:r>
            <a:r>
              <a:rPr lang="en-US" altLang="ko-KR" sz="1300">
                <a:solidFill>
                  <a:schemeClr val="lt1"/>
                </a:solidFill>
              </a:rPr>
              <a:t>&lt;</a:t>
            </a:r>
            <a:r>
              <a:rPr lang="en-US" altLang="ko-KR" sz="1300">
                <a:solidFill>
                  <a:srgbClr val="69d8ad"/>
                </a:solidFill>
              </a:rPr>
              <a:t>Unit</a:t>
            </a:r>
            <a:r>
              <a:rPr lang="en-US" altLang="ko-KR" sz="1300">
                <a:solidFill>
                  <a:schemeClr val="lt1"/>
                </a:solidFill>
              </a:rPr>
              <a:t>*&gt; enemies;</a:t>
            </a: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행동관련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rgbClr val="69d8ad"/>
                </a:solidFill>
              </a:rPr>
              <a:t>Phase </a:t>
            </a:r>
            <a:r>
              <a:rPr lang="en-US" altLang="ko-KR" sz="1300">
                <a:solidFill>
                  <a:schemeClr val="lt1"/>
                </a:solidFill>
              </a:rPr>
              <a:t>curPhase = PLAYER_COMMAND;</a:t>
            </a: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bool </a:t>
            </a:r>
            <a:r>
              <a:rPr lang="en-US" altLang="ko-KR" sz="1300">
                <a:solidFill>
                  <a:schemeClr val="lt1"/>
                </a:solidFill>
              </a:rPr>
              <a:t>playerCommanded = false;</a:t>
            </a: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[</a:t>
            </a:r>
            <a:r>
              <a:rPr lang="ko-KR" altLang="en-US">
                <a:solidFill>
                  <a:schemeClr val="lt1"/>
                </a:solidFill>
              </a:rPr>
              <a:t>주요 메소드</a:t>
            </a:r>
            <a:r>
              <a:rPr lang="en-US" altLang="ko-KR">
                <a:solidFill>
                  <a:schemeClr val="lt1"/>
                </a:solidFill>
              </a:rPr>
              <a:t>]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캐릭터 데이터 불러오기</a:t>
            </a:r>
            <a:endParaRPr lang="ko-KR" altLang="en-US" sz="1300">
              <a:solidFill>
                <a:schemeClr val="accen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void </a:t>
            </a:r>
            <a:r>
              <a:rPr lang="en-US" altLang="ko-KR" sz="1300">
                <a:solidFill>
                  <a:schemeClr val="lt1"/>
                </a:solidFill>
              </a:rPr>
              <a:t>GetPokemonData(</a:t>
            </a:r>
            <a:r>
              <a:rPr lang="en-US" altLang="ko-KR" sz="1300">
                <a:solidFill>
                  <a:srgbClr val="9d5cbb"/>
                </a:solidFill>
              </a:rPr>
              <a:t>IN </a:t>
            </a:r>
            <a:r>
              <a:rPr lang="en-US" altLang="ko-KR" sz="1300">
                <a:solidFill>
                  <a:schemeClr val="accent1"/>
                </a:solidFill>
              </a:rPr>
              <a:t>int </a:t>
            </a:r>
            <a:r>
              <a:rPr lang="en-US" altLang="ko-KR" sz="1300">
                <a:solidFill>
                  <a:schemeClr val="lt1"/>
                </a:solidFill>
              </a:rPr>
              <a:t>key, </a:t>
            </a:r>
            <a:r>
              <a:rPr lang="en-US" altLang="ko-KR" sz="1300">
                <a:solidFill>
                  <a:srgbClr val="9d5cbb"/>
                </a:solidFill>
              </a:rPr>
              <a:t>IN </a:t>
            </a:r>
            <a:r>
              <a:rPr lang="en-US" altLang="ko-KR" sz="1300">
                <a:solidFill>
                  <a:schemeClr val="accent1"/>
                </a:solidFill>
              </a:rPr>
              <a:t>int </a:t>
            </a:r>
            <a:r>
              <a:rPr lang="en-US" altLang="ko-KR" sz="1300">
                <a:solidFill>
                  <a:schemeClr val="lt1"/>
                </a:solidFill>
              </a:rPr>
              <a:t>level, </a:t>
            </a:r>
            <a:r>
              <a:rPr lang="en-US" altLang="ko-KR" sz="1300">
                <a:solidFill>
                  <a:srgbClr val="9d5cbb"/>
                </a:solidFill>
              </a:rPr>
              <a:t>OUT </a:t>
            </a:r>
            <a:r>
              <a:rPr lang="en-US" altLang="ko-KR" sz="1300">
                <a:solidFill>
                  <a:schemeClr val="lt1"/>
                </a:solidFill>
              </a:rPr>
              <a:t>PokemonData*&amp; data);</a:t>
            </a: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캐릭터가 특정 레벨에 사용할 수 있는 기술 불러오기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void </a:t>
            </a:r>
            <a:r>
              <a:rPr lang="en-US" altLang="ko-KR" sz="1300">
                <a:solidFill>
                  <a:schemeClr val="lt1"/>
                </a:solidFill>
              </a:rPr>
              <a:t>GetInitSkills(IN </a:t>
            </a:r>
            <a:r>
              <a:rPr lang="en-US" altLang="ko-KR" sz="1300">
                <a:solidFill>
                  <a:schemeClr val="accent1"/>
                </a:solidFill>
              </a:rPr>
              <a:t>int </a:t>
            </a:r>
            <a:r>
              <a:rPr lang="en-US" altLang="ko-KR" sz="1300">
                <a:solidFill>
                  <a:schemeClr val="lt1"/>
                </a:solidFill>
              </a:rPr>
              <a:t>key, </a:t>
            </a:r>
            <a:r>
              <a:rPr lang="en-US" altLang="ko-KR" sz="1300">
                <a:solidFill>
                  <a:srgbClr val="9d5cbb"/>
                </a:solidFill>
              </a:rPr>
              <a:t>IN </a:t>
            </a:r>
            <a:r>
              <a:rPr lang="en-US" altLang="ko-KR" sz="1300">
                <a:solidFill>
                  <a:schemeClr val="accent1"/>
                </a:solidFill>
              </a:rPr>
              <a:t>int </a:t>
            </a:r>
            <a:r>
              <a:rPr lang="en-US" altLang="ko-KR" sz="1300">
                <a:solidFill>
                  <a:schemeClr val="lt1"/>
                </a:solidFill>
              </a:rPr>
              <a:t>level, </a:t>
            </a:r>
            <a:r>
              <a:rPr lang="en-US" altLang="ko-KR" sz="1300">
                <a:solidFill>
                  <a:srgbClr val="9d5cbb"/>
                </a:solidFill>
              </a:rPr>
              <a:t>OUT </a:t>
            </a:r>
            <a:r>
              <a:rPr lang="en-US" altLang="ko-KR" sz="1300">
                <a:solidFill>
                  <a:schemeClr val="accent1"/>
                </a:solidFill>
              </a:rPr>
              <a:t>vector</a:t>
            </a:r>
            <a:r>
              <a:rPr lang="en-US" altLang="ko-KR" sz="1300">
                <a:solidFill>
                  <a:schemeClr val="lt1"/>
                </a:solidFill>
              </a:rPr>
              <a:t>&lt;</a:t>
            </a:r>
            <a:r>
              <a:rPr lang="en-US" altLang="ko-KR" sz="1300">
                <a:solidFill>
                  <a:schemeClr val="accent1"/>
                </a:solidFill>
              </a:rPr>
              <a:t>int</a:t>
            </a:r>
            <a:r>
              <a:rPr lang="en-US" altLang="ko-KR" sz="1300">
                <a:solidFill>
                  <a:schemeClr val="lt1"/>
                </a:solidFill>
              </a:rPr>
              <a:t>&gt;&amp; result);</a:t>
            </a: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종류</a:t>
            </a:r>
            <a:r>
              <a:rPr lang="en-US" altLang="ko-KR" sz="1300">
                <a:solidFill>
                  <a:srgbClr val="baff1a"/>
                </a:solidFill>
              </a:rPr>
              <a:t>,</a:t>
            </a:r>
            <a:r>
              <a:rPr lang="ko-KR" altLang="en-US" sz="1300">
                <a:solidFill>
                  <a:srgbClr val="baff1a"/>
                </a:solidFill>
              </a:rPr>
              <a:t> 레벨 데이터로 적 유닛 생성</a:t>
            </a:r>
            <a:endParaRPr lang="ko-KR" altLang="en-US" sz="13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300">
                <a:solidFill>
                  <a:schemeClr val="accent1"/>
                </a:solidFill>
              </a:rPr>
              <a:t>void </a:t>
            </a:r>
            <a:r>
              <a:rPr lang="en-US" altLang="ko-KR" sz="1300">
                <a:solidFill>
                  <a:schemeClr val="lt1"/>
                </a:solidFill>
              </a:rPr>
              <a:t>InitEnemy(</a:t>
            </a:r>
            <a:r>
              <a:rPr lang="en-US" altLang="ko-KR" sz="1300">
                <a:solidFill>
                  <a:schemeClr val="accent1"/>
                </a:solidFill>
              </a:rPr>
              <a:t>int </a:t>
            </a:r>
            <a:r>
              <a:rPr lang="en-US" altLang="ko-KR" sz="1300">
                <a:solidFill>
                  <a:schemeClr val="lt1"/>
                </a:solidFill>
              </a:rPr>
              <a:t>key, </a:t>
            </a:r>
            <a:r>
              <a:rPr lang="en-US" altLang="ko-KR" sz="1300">
                <a:solidFill>
                  <a:schemeClr val="accent1"/>
                </a:solidFill>
              </a:rPr>
              <a:t>int </a:t>
            </a:r>
            <a:r>
              <a:rPr lang="en-US" altLang="ko-KR" sz="1300">
                <a:solidFill>
                  <a:schemeClr val="lt1"/>
                </a:solidFill>
              </a:rPr>
              <a:t>level);</a:t>
            </a:r>
            <a:endParaRPr lang="en-US" altLang="ko-KR" sz="13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13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UnitManager : </a:t>
            </a:r>
            <a:r>
              <a:rPr lang="ko-KR" altLang="en-US"/>
              <a:t>턴 진행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01750"/>
            <a:ext cx="10515600" cy="5556250"/>
          </a:xfrm>
          <a:solidFill>
            <a:schemeClr val="dk1"/>
          </a:solidFill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1100">
                <a:solidFill>
                  <a:srgbClr val="baff1a"/>
                </a:solidFill>
              </a:rPr>
              <a:t>//</a:t>
            </a:r>
            <a:r>
              <a:rPr lang="ko-KR" altLang="en-US" sz="1100">
                <a:solidFill>
                  <a:srgbClr val="baff1a"/>
                </a:solidFill>
              </a:rPr>
              <a:t>차례를 순환시키며 순차적으로 실행</a:t>
            </a:r>
            <a:r>
              <a:rPr lang="en-US" altLang="ko-KR" sz="1100">
                <a:solidFill>
                  <a:srgbClr val="baff1a"/>
                </a:solidFill>
              </a:rPr>
              <a:t>. </a:t>
            </a:r>
            <a:r>
              <a:rPr lang="ko-KR" altLang="en-US" sz="1100">
                <a:solidFill>
                  <a:srgbClr val="baff1a"/>
                </a:solidFill>
              </a:rPr>
              <a:t>기술은 개별</a:t>
            </a:r>
            <a:r>
              <a:rPr lang="en-US" altLang="ko-KR" sz="1100">
                <a:solidFill>
                  <a:srgbClr val="baff1a"/>
                </a:solidFill>
              </a:rPr>
              <a:t>,</a:t>
            </a:r>
            <a:r>
              <a:rPr lang="ko-KR" altLang="en-US" sz="1100">
                <a:solidFill>
                  <a:srgbClr val="baff1a"/>
                </a:solidFill>
              </a:rPr>
              <a:t> 이동은 이동 선택한 전원이 동시에 이동한다</a:t>
            </a:r>
            <a:endParaRPr lang="ko-KR" altLang="en-US" sz="11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rgbClr val="9d5cbb"/>
                </a:solidFill>
              </a:rPr>
              <a:t>if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연출 도중</a:t>
            </a:r>
            <a:r>
              <a:rPr lang="en-US" altLang="ko-KR" sz="1100">
                <a:solidFill>
                  <a:schemeClr val="lt1"/>
                </a:solidFill>
              </a:rPr>
              <a:t>) </a:t>
            </a:r>
            <a:r>
              <a:rPr lang="en-US" altLang="ko-KR" sz="1100">
                <a:solidFill>
                  <a:srgbClr val="9d5cbb"/>
                </a:solidFill>
              </a:rPr>
              <a:t>return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rgbClr val="9d5cbb"/>
                </a:solidFill>
              </a:rPr>
              <a:t>while</a:t>
            </a:r>
            <a:r>
              <a:rPr lang="en-US" altLang="ko-KR" sz="1100">
                <a:solidFill>
                  <a:schemeClr val="lt1"/>
                </a:solidFill>
              </a:rPr>
              <a:t>(1) {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rgbClr val="9d5cbb"/>
                </a:solidFill>
              </a:rPr>
              <a:t>	switch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차례</a:t>
            </a:r>
            <a:r>
              <a:rPr lang="en-US" altLang="ko-KR" sz="1100">
                <a:solidFill>
                  <a:schemeClr val="lt1"/>
                </a:solidFill>
              </a:rPr>
              <a:t>) {	</a:t>
            </a:r>
            <a:r>
              <a:rPr lang="en-US" altLang="ko-KR" sz="1100">
                <a:solidFill>
                  <a:srgbClr val="baff1a"/>
                </a:solidFill>
              </a:rPr>
              <a:t>//</a:t>
            </a:r>
            <a:r>
              <a:rPr lang="ko-KR" altLang="en-US" sz="1100">
                <a:solidFill>
                  <a:srgbClr val="baff1a"/>
                </a:solidFill>
              </a:rPr>
              <a:t>동시 진행을 하지 않는 경우는 </a:t>
            </a:r>
            <a:r>
              <a:rPr lang="en-US" altLang="ko-KR" sz="1100">
                <a:solidFill>
                  <a:srgbClr val="baff1a"/>
                </a:solidFill>
              </a:rPr>
              <a:t>return,</a:t>
            </a:r>
            <a:r>
              <a:rPr lang="ko-KR" altLang="en-US" sz="1100">
                <a:solidFill>
                  <a:srgbClr val="baff1a"/>
                </a:solidFill>
              </a:rPr>
              <a:t> 하는 경우는 </a:t>
            </a:r>
            <a:r>
              <a:rPr lang="en-US" altLang="ko-KR" sz="1100">
                <a:solidFill>
                  <a:srgbClr val="baff1a"/>
                </a:solidFill>
              </a:rPr>
              <a:t>break</a:t>
            </a:r>
            <a:r>
              <a:rPr lang="ko-KR" altLang="en-US" sz="1100">
                <a:solidFill>
                  <a:srgbClr val="baff1a"/>
                </a:solidFill>
              </a:rPr>
              <a:t>로 처리</a:t>
            </a:r>
            <a:endParaRPr lang="ko-KR" altLang="en-US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100">
                <a:solidFill>
                  <a:srgbClr val="9d5cbb"/>
                </a:solidFill>
              </a:rPr>
              <a:t>	</a:t>
            </a:r>
            <a:r>
              <a:rPr lang="en-US" altLang="ko-KR" sz="1100">
                <a:solidFill>
                  <a:srgbClr val="9d5cbb"/>
                </a:solidFill>
              </a:rPr>
              <a:t>case </a:t>
            </a:r>
            <a:r>
              <a:rPr lang="ko-KR" altLang="en-US" sz="1100">
                <a:solidFill>
                  <a:schemeClr val="lt1"/>
                </a:solidFill>
              </a:rPr>
              <a:t>플레이어 입력</a:t>
            </a:r>
            <a:r>
              <a:rPr lang="en-US" altLang="ko-KR" sz="1100">
                <a:solidFill>
                  <a:schemeClr val="lt1"/>
                </a:solidFill>
              </a:rPr>
              <a:t>:	</a:t>
            </a:r>
            <a:r>
              <a:rPr lang="en-US" altLang="ko-KR" sz="1100">
                <a:solidFill>
                  <a:srgbClr val="9d5cbb"/>
                </a:solidFill>
              </a:rPr>
              <a:t>if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입력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r>
              <a:rPr lang="ko-KR" altLang="en-US" sz="1100">
                <a:solidFill>
                  <a:schemeClr val="lt1"/>
                </a:solidFill>
              </a:rPr>
              <a:t> </a:t>
            </a:r>
            <a:r>
              <a:rPr lang="en-US" altLang="ko-KR" sz="1100">
                <a:solidFill>
                  <a:srgbClr val="9d5cbb"/>
                </a:solidFill>
              </a:rPr>
              <a:t>return</a:t>
            </a:r>
            <a:r>
              <a:rPr lang="en-US" altLang="ko-KR" sz="1100">
                <a:solidFill>
                  <a:schemeClr val="lt1"/>
                </a:solidFill>
              </a:rPr>
              <a:t>; </a:t>
            </a:r>
            <a:r>
              <a:rPr lang="en-US" altLang="ko-KR" sz="1100">
                <a:solidFill>
                  <a:srgbClr val="9d5cbb"/>
                </a:solidFill>
              </a:rPr>
              <a:t>else</a:t>
            </a:r>
            <a:r>
              <a:rPr lang="ko-KR" altLang="en-US" sz="1100">
                <a:solidFill>
                  <a:srgbClr val="9d5cbb"/>
                </a:solidFill>
              </a:rPr>
              <a:t> </a:t>
            </a:r>
            <a:r>
              <a:rPr lang="en-US" altLang="ko-KR" sz="1100">
                <a:solidFill>
                  <a:schemeClr val="lt1"/>
                </a:solidFill>
              </a:rPr>
              <a:t>{</a:t>
            </a:r>
            <a:r>
              <a:rPr lang="ko-KR" altLang="en-US" sz="1100">
                <a:solidFill>
                  <a:schemeClr val="lt1"/>
                </a:solidFill>
              </a:rPr>
              <a:t> 차례 </a:t>
            </a:r>
            <a:r>
              <a:rPr lang="en-US" altLang="ko-KR" sz="1100">
                <a:solidFill>
                  <a:schemeClr val="lt1"/>
                </a:solidFill>
              </a:rPr>
              <a:t>=</a:t>
            </a:r>
            <a:r>
              <a:rPr lang="ko-KR" altLang="en-US" sz="1100">
                <a:solidFill>
                  <a:schemeClr val="lt1"/>
                </a:solidFill>
              </a:rPr>
              <a:t> 플레이어 실행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r>
              <a:rPr lang="ko-KR" altLang="en-US" sz="1100">
                <a:solidFill>
                  <a:schemeClr val="lt1"/>
                </a:solidFill>
              </a:rPr>
              <a:t> </a:t>
            </a:r>
            <a:r>
              <a:rPr lang="en-US" altLang="ko-KR" sz="1100">
                <a:solidFill>
                  <a:srgbClr val="9d5cbb"/>
                </a:solidFill>
              </a:rPr>
              <a:t>break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r>
              <a:rPr lang="ko-KR" altLang="en-US" sz="1100">
                <a:solidFill>
                  <a:schemeClr val="lt1"/>
                </a:solidFill>
              </a:rPr>
              <a:t> </a:t>
            </a:r>
            <a:r>
              <a:rPr lang="en-US" altLang="ko-KR" sz="1100">
                <a:solidFill>
                  <a:schemeClr val="lt1"/>
                </a:solidFill>
              </a:rPr>
              <a:t>}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100">
                <a:solidFill>
                  <a:srgbClr val="9d5cbb"/>
                </a:solidFill>
              </a:rPr>
              <a:t>	</a:t>
            </a:r>
            <a:r>
              <a:rPr lang="en-US" altLang="ko-KR" sz="1100">
                <a:solidFill>
                  <a:srgbClr val="9d5cbb"/>
                </a:solidFill>
              </a:rPr>
              <a:t>case </a:t>
            </a:r>
            <a:r>
              <a:rPr lang="ko-KR" altLang="en-US" sz="1100">
                <a:solidFill>
                  <a:schemeClr val="lt1"/>
                </a:solidFill>
              </a:rPr>
              <a:t>플레이어 실행</a:t>
            </a:r>
            <a:r>
              <a:rPr lang="en-US" altLang="ko-KR" sz="1100">
                <a:solidFill>
                  <a:schemeClr val="lt1"/>
                </a:solidFill>
              </a:rPr>
              <a:t>: 	</a:t>
            </a:r>
            <a:r>
              <a:rPr lang="ko-KR" altLang="en-US" sz="1100">
                <a:solidFill>
                  <a:schemeClr val="lt1"/>
                </a:solidFill>
              </a:rPr>
              <a:t>기술이면 </a:t>
            </a:r>
            <a:r>
              <a:rPr lang="en-US" altLang="ko-KR" sz="1100">
                <a:solidFill>
                  <a:srgbClr val="9d5cbb"/>
                </a:solidFill>
              </a:rPr>
              <a:t>return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r>
              <a:rPr lang="ko-KR" altLang="en-US" sz="1100">
                <a:solidFill>
                  <a:schemeClr val="lt1"/>
                </a:solidFill>
              </a:rPr>
              <a:t> 이동이면 </a:t>
            </a:r>
            <a:r>
              <a:rPr lang="en-US" altLang="ko-KR" sz="1100">
                <a:solidFill>
                  <a:srgbClr val="9d5cbb"/>
                </a:solidFill>
              </a:rPr>
              <a:t>break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100">
                <a:solidFill>
                  <a:srgbClr val="9d5cbb"/>
                </a:solidFill>
              </a:rPr>
              <a:t>	</a:t>
            </a:r>
            <a:r>
              <a:rPr lang="en-US" altLang="ko-KR" sz="1100">
                <a:solidFill>
                  <a:srgbClr val="9d5cbb"/>
                </a:solidFill>
              </a:rPr>
              <a:t>case </a:t>
            </a:r>
            <a:r>
              <a:rPr lang="ko-KR" altLang="en-US" sz="1100">
                <a:solidFill>
                  <a:schemeClr val="lt1"/>
                </a:solidFill>
              </a:rPr>
              <a:t>적 기술 사용</a:t>
            </a:r>
            <a:r>
              <a:rPr lang="en-US" altLang="ko-KR" sz="1100">
                <a:solidFill>
                  <a:schemeClr val="lt1"/>
                </a:solidFill>
              </a:rPr>
              <a:t>: 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chemeClr val="lt1"/>
                </a:solidFill>
              </a:rPr>
              <a:t>		</a:t>
            </a:r>
            <a:r>
              <a:rPr lang="en-US" altLang="ko-KR" sz="1100">
                <a:solidFill>
                  <a:srgbClr val="9d5cbb"/>
                </a:solidFill>
              </a:rPr>
              <a:t>for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적 </a:t>
            </a:r>
            <a:r>
              <a:rPr lang="en-US" altLang="ko-KR" sz="1100">
                <a:solidFill>
                  <a:schemeClr val="lt1"/>
                </a:solidFill>
              </a:rPr>
              <a:t>: </a:t>
            </a:r>
            <a:r>
              <a:rPr lang="ko-KR" altLang="en-US" sz="1100">
                <a:solidFill>
                  <a:schemeClr val="lt1"/>
                </a:solidFill>
              </a:rPr>
              <a:t>적 목록</a:t>
            </a:r>
            <a:r>
              <a:rPr lang="en-US" altLang="ko-KR" sz="1100">
                <a:solidFill>
                  <a:schemeClr val="lt1"/>
                </a:solidFill>
              </a:rPr>
              <a:t>) {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chemeClr val="lt1"/>
                </a:solidFill>
              </a:rPr>
              <a:t>			</a:t>
            </a:r>
            <a:r>
              <a:rPr lang="en-US" altLang="ko-KR" sz="1100">
                <a:solidFill>
                  <a:srgbClr val="9d5cbb"/>
                </a:solidFill>
              </a:rPr>
              <a:t>if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적이 기술을 예약함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r>
              <a:rPr lang="ko-KR" altLang="en-US" sz="1100">
                <a:solidFill>
                  <a:schemeClr val="lt1"/>
                </a:solidFill>
              </a:rPr>
              <a:t>	</a:t>
            </a:r>
            <a:r>
              <a:rPr lang="en-US" altLang="ko-KR" sz="1100">
                <a:solidFill>
                  <a:srgbClr val="9d5cbb"/>
                </a:solidFill>
              </a:rPr>
              <a:t>return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chemeClr val="lt1"/>
                </a:solidFill>
              </a:rPr>
              <a:t>			</a:t>
            </a:r>
            <a:r>
              <a:rPr lang="en-US" altLang="ko-KR" sz="1100">
                <a:solidFill>
                  <a:srgbClr val="9d5cbb"/>
                </a:solidFill>
              </a:rPr>
              <a:t>if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적이 기술 사용을 선택</a:t>
            </a:r>
            <a:r>
              <a:rPr lang="en-US" altLang="ko-KR" sz="1100">
                <a:solidFill>
                  <a:schemeClr val="lt1"/>
                </a:solidFill>
              </a:rPr>
              <a:t>) </a:t>
            </a:r>
            <a:r>
              <a:rPr lang="ko-KR" altLang="en-US" sz="1100">
                <a:solidFill>
                  <a:schemeClr val="lt1"/>
                </a:solidFill>
              </a:rPr>
              <a:t>	</a:t>
            </a:r>
            <a:r>
              <a:rPr lang="en-US" altLang="ko-KR" sz="1100">
                <a:solidFill>
                  <a:srgbClr val="9d5cbb"/>
                </a:solidFill>
              </a:rPr>
              <a:t>return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chemeClr val="lt1"/>
                </a:solidFill>
              </a:rPr>
              <a:t>			</a:t>
            </a:r>
            <a:r>
              <a:rPr lang="en-US" altLang="ko-KR" sz="1100">
                <a:solidFill>
                  <a:srgbClr val="9d5cbb"/>
                </a:solidFill>
              </a:rPr>
              <a:t>else </a:t>
            </a:r>
            <a:r>
              <a:rPr lang="ko-KR" altLang="en-US" sz="1100">
                <a:solidFill>
                  <a:schemeClr val="lt1"/>
                </a:solidFill>
              </a:rPr>
              <a:t>차례 </a:t>
            </a:r>
            <a:r>
              <a:rPr lang="en-US" altLang="ko-KR" sz="1100">
                <a:solidFill>
                  <a:schemeClr val="lt1"/>
                </a:solidFill>
              </a:rPr>
              <a:t>=</a:t>
            </a:r>
            <a:r>
              <a:rPr lang="ko-KR" altLang="en-US" sz="1100">
                <a:solidFill>
                  <a:schemeClr val="lt1"/>
                </a:solidFill>
              </a:rPr>
              <a:t> 적 이동	 </a:t>
            </a:r>
            <a:r>
              <a:rPr lang="en-US" altLang="ko-KR" sz="1100">
                <a:solidFill>
                  <a:srgbClr val="9d5cbb"/>
                </a:solidFill>
              </a:rPr>
              <a:t>break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chemeClr val="lt1"/>
                </a:solidFill>
              </a:rPr>
              <a:t>		}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100">
                <a:solidFill>
                  <a:srgbClr val="9d5cbb"/>
                </a:solidFill>
              </a:rPr>
              <a:t>	</a:t>
            </a:r>
            <a:r>
              <a:rPr lang="en-US" altLang="ko-KR" sz="1100">
                <a:solidFill>
                  <a:srgbClr val="9d5cbb"/>
                </a:solidFill>
              </a:rPr>
              <a:t>case </a:t>
            </a:r>
            <a:r>
              <a:rPr lang="ko-KR" altLang="en-US" sz="1100">
                <a:solidFill>
                  <a:schemeClr val="lt1"/>
                </a:solidFill>
              </a:rPr>
              <a:t>적 이동</a:t>
            </a:r>
            <a:r>
              <a:rPr lang="en-US" altLang="ko-KR" sz="1100">
                <a:solidFill>
                  <a:schemeClr val="lt1"/>
                </a:solidFill>
              </a:rPr>
              <a:t>:</a:t>
            </a:r>
            <a:r>
              <a:rPr lang="ko-KR" altLang="en-US" sz="1100">
                <a:solidFill>
                  <a:schemeClr val="lt1"/>
                </a:solidFill>
              </a:rPr>
              <a:t>	</a:t>
            </a:r>
            <a:endParaRPr lang="ko-KR" altLang="en-US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100">
                <a:solidFill>
                  <a:schemeClr val="lt1"/>
                </a:solidFill>
              </a:rPr>
              <a:t>		</a:t>
            </a:r>
            <a:r>
              <a:rPr lang="en-US" altLang="ko-KR" sz="1100">
                <a:solidFill>
                  <a:srgbClr val="9d5cbb"/>
                </a:solidFill>
              </a:rPr>
              <a:t>for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적 </a:t>
            </a:r>
            <a:r>
              <a:rPr lang="en-US" altLang="ko-KR" sz="1100">
                <a:solidFill>
                  <a:schemeClr val="lt1"/>
                </a:solidFill>
              </a:rPr>
              <a:t>: </a:t>
            </a:r>
            <a:r>
              <a:rPr lang="ko-KR" altLang="en-US" sz="1100">
                <a:solidFill>
                  <a:schemeClr val="lt1"/>
                </a:solidFill>
              </a:rPr>
              <a:t>적 목록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r>
              <a:rPr lang="ko-KR" altLang="en-US" sz="1100">
                <a:solidFill>
                  <a:schemeClr val="lt1"/>
                </a:solidFill>
              </a:rPr>
              <a:t> 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chemeClr val="lt1"/>
                </a:solidFill>
              </a:rPr>
              <a:t>			</a:t>
            </a:r>
            <a:r>
              <a:rPr lang="en-US" altLang="ko-KR" sz="1100">
                <a:solidFill>
                  <a:srgbClr val="9d5cbb"/>
                </a:solidFill>
              </a:rPr>
              <a:t>if(</a:t>
            </a:r>
            <a:r>
              <a:rPr lang="ko-KR" altLang="en-US" sz="1100">
                <a:solidFill>
                  <a:schemeClr val="lt1"/>
                </a:solidFill>
              </a:rPr>
              <a:t>적이 기술을 쓰지 않았다면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r>
              <a:rPr lang="ko-KR" altLang="en-US" sz="1100">
                <a:solidFill>
                  <a:schemeClr val="lt1"/>
                </a:solidFill>
              </a:rPr>
              <a:t> 적</a:t>
            </a:r>
            <a:r>
              <a:rPr lang="en-US" altLang="ko-KR" sz="1100">
                <a:solidFill>
                  <a:schemeClr val="lt1"/>
                </a:solidFill>
              </a:rPr>
              <a:t>-&gt;</a:t>
            </a:r>
            <a:r>
              <a:rPr lang="ko-KR" altLang="en-US" sz="1100">
                <a:solidFill>
                  <a:schemeClr val="lt1"/>
                </a:solidFill>
              </a:rPr>
              <a:t>이동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r>
              <a:rPr lang="ko-KR" altLang="en-US" sz="1100">
                <a:solidFill>
                  <a:schemeClr val="lt1"/>
                </a:solidFill>
              </a:rPr>
              <a:t> </a:t>
            </a:r>
            <a:endParaRPr lang="ko-KR" altLang="en-US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chemeClr val="lt1"/>
                </a:solidFill>
              </a:rPr>
              <a:t>		</a:t>
            </a:r>
            <a:r>
              <a:rPr lang="ko-KR" altLang="en-US" sz="1100">
                <a:solidFill>
                  <a:schemeClr val="lt1"/>
                </a:solidFill>
              </a:rPr>
              <a:t>차례 </a:t>
            </a:r>
            <a:r>
              <a:rPr lang="en-US" altLang="ko-KR" sz="1100">
                <a:solidFill>
                  <a:schemeClr val="lt1"/>
                </a:solidFill>
              </a:rPr>
              <a:t>=</a:t>
            </a:r>
            <a:r>
              <a:rPr lang="ko-KR" altLang="en-US" sz="1100">
                <a:solidFill>
                  <a:schemeClr val="lt1"/>
                </a:solidFill>
              </a:rPr>
              <a:t> 턴 종료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r>
              <a:rPr lang="ko-KR" altLang="en-US" sz="1100">
                <a:solidFill>
                  <a:schemeClr val="lt1"/>
                </a:solidFill>
              </a:rPr>
              <a:t> </a:t>
            </a:r>
            <a:r>
              <a:rPr lang="en-US" altLang="ko-KR" sz="1100">
                <a:solidFill>
                  <a:srgbClr val="9d5cbb"/>
                </a:solidFill>
              </a:rPr>
              <a:t>break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chemeClr val="lt1"/>
                </a:solidFill>
              </a:rPr>
              <a:t>	}</a:t>
            </a:r>
            <a:endParaRPr lang="en-US" altLang="ko-KR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100">
                <a:solidFill>
                  <a:srgbClr val="9d5cbb"/>
                </a:solidFill>
              </a:rPr>
              <a:t>	</a:t>
            </a:r>
            <a:r>
              <a:rPr lang="en-US" altLang="ko-KR" sz="1100">
                <a:solidFill>
                  <a:srgbClr val="9d5cbb"/>
                </a:solidFill>
              </a:rPr>
              <a:t>case</a:t>
            </a:r>
            <a:r>
              <a:rPr lang="ko-KR" altLang="en-US" sz="1100">
                <a:solidFill>
                  <a:srgbClr val="9d5cbb"/>
                </a:solidFill>
              </a:rPr>
              <a:t> </a:t>
            </a:r>
            <a:r>
              <a:rPr lang="ko-KR" altLang="en-US" sz="1100">
                <a:solidFill>
                  <a:schemeClr val="lt1"/>
                </a:solidFill>
              </a:rPr>
              <a:t>턴 종료</a:t>
            </a:r>
            <a:r>
              <a:rPr lang="en-US" altLang="ko-KR" sz="1100">
                <a:solidFill>
                  <a:schemeClr val="lt1"/>
                </a:solidFill>
              </a:rPr>
              <a:t>:</a:t>
            </a:r>
            <a:r>
              <a:rPr lang="ko-KR" altLang="en-US" sz="1100">
                <a:solidFill>
                  <a:schemeClr val="lt1"/>
                </a:solidFill>
              </a:rPr>
              <a:t>	</a:t>
            </a:r>
            <a:r>
              <a:rPr lang="en-US" altLang="ko-KR" sz="1100">
                <a:solidFill>
                  <a:srgbClr val="9d5cbb"/>
                </a:solidFill>
              </a:rPr>
              <a:t>for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유닛 </a:t>
            </a:r>
            <a:r>
              <a:rPr lang="en-US" altLang="ko-KR" sz="1100">
                <a:solidFill>
                  <a:schemeClr val="lt1"/>
                </a:solidFill>
              </a:rPr>
              <a:t>: </a:t>
            </a:r>
            <a:r>
              <a:rPr lang="ko-KR" altLang="en-US" sz="1100">
                <a:solidFill>
                  <a:schemeClr val="lt1"/>
                </a:solidFill>
              </a:rPr>
              <a:t>모든 유닛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r>
              <a:rPr lang="ko-KR" altLang="en-US" sz="1100">
                <a:solidFill>
                  <a:schemeClr val="lt1"/>
                </a:solidFill>
              </a:rPr>
              <a:t> 턴 종료 처리</a:t>
            </a:r>
            <a:r>
              <a:rPr lang="en-US" altLang="ko-KR" sz="1100">
                <a:solidFill>
                  <a:schemeClr val="lt1"/>
                </a:solidFill>
              </a:rPr>
              <a:t>;</a:t>
            </a:r>
            <a:r>
              <a:rPr lang="ko-KR" altLang="en-US" sz="1100">
                <a:solidFill>
                  <a:schemeClr val="lt1"/>
                </a:solidFill>
              </a:rPr>
              <a:t> </a:t>
            </a:r>
            <a:endParaRPr lang="ko-KR" altLang="en-US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100">
                <a:solidFill>
                  <a:schemeClr val="lt1"/>
                </a:solidFill>
              </a:rPr>
              <a:t>		차례 </a:t>
            </a:r>
            <a:r>
              <a:rPr lang="en-US" altLang="ko-KR" sz="1100">
                <a:solidFill>
                  <a:schemeClr val="lt1"/>
                </a:solidFill>
              </a:rPr>
              <a:t>=</a:t>
            </a:r>
            <a:r>
              <a:rPr lang="ko-KR" altLang="en-US" sz="1100">
                <a:solidFill>
                  <a:schemeClr val="lt1"/>
                </a:solidFill>
              </a:rPr>
              <a:t> 플레이어 입력</a:t>
            </a:r>
            <a:endParaRPr lang="ko-KR" altLang="en-US" sz="11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100">
                <a:solidFill>
                  <a:schemeClr val="lt1"/>
                </a:solidFill>
              </a:rPr>
              <a:t>}</a:t>
            </a:r>
            <a:endParaRPr lang="en-US" altLang="ko-KR" sz="11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Item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76299" y="1720850"/>
            <a:ext cx="4143375" cy="4351338"/>
          </a:xfrm>
          <a:solidFill>
            <a:schemeClr val="dk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ko-KR">
                <a:solidFill>
                  <a:schemeClr val="lt1"/>
                </a:solidFill>
              </a:rPr>
              <a:t>[</a:t>
            </a:r>
            <a:r>
              <a:rPr lang="ko-KR" altLang="en-US">
                <a:solidFill>
                  <a:schemeClr val="lt1"/>
                </a:solidFill>
              </a:rPr>
              <a:t>관련 클래스</a:t>
            </a:r>
            <a:r>
              <a:rPr lang="en-US" altLang="ko-KR">
                <a:solidFill>
                  <a:schemeClr val="lt1"/>
                </a:solidFill>
              </a:rPr>
              <a:t>]</a:t>
            </a:r>
            <a:endParaRPr lang="en-US" altLang="ko-KR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000">
                <a:solidFill>
                  <a:srgbClr val="69d8ad"/>
                </a:solidFill>
              </a:rPr>
              <a:t>ItemData</a:t>
            </a:r>
            <a:endParaRPr lang="en-US" altLang="ko-KR" sz="20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000">
                <a:solidFill>
                  <a:srgbClr val="baff1a"/>
                </a:solidFill>
              </a:rPr>
              <a:t>//</a:t>
            </a:r>
            <a:r>
              <a:rPr lang="ko-KR" altLang="en-US" sz="2000">
                <a:solidFill>
                  <a:srgbClr val="baff1a"/>
                </a:solidFill>
              </a:rPr>
              <a:t>아이템 정보 및 실행 함수 저장</a:t>
            </a:r>
            <a:endParaRPr lang="ko-KR" altLang="en-US" sz="20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000">
                <a:solidFill>
                  <a:srgbClr val="69d8ad"/>
                </a:solidFill>
              </a:rPr>
              <a:t>ItemDataManager</a:t>
            </a:r>
            <a:endParaRPr lang="en-US" altLang="ko-KR" sz="20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000">
                <a:solidFill>
                  <a:srgbClr val="baff1a"/>
                </a:solidFill>
              </a:rPr>
              <a:t>//</a:t>
            </a:r>
            <a:r>
              <a:rPr lang="ko-KR" altLang="en-US" sz="2000">
                <a:solidFill>
                  <a:srgbClr val="baff1a"/>
                </a:solidFill>
              </a:rPr>
              <a:t>아이템 데이터 저장</a:t>
            </a:r>
            <a:r>
              <a:rPr lang="en-US" altLang="ko-KR" sz="2000">
                <a:solidFill>
                  <a:srgbClr val="baff1a"/>
                </a:solidFill>
              </a:rPr>
              <a:t>,</a:t>
            </a:r>
            <a:r>
              <a:rPr lang="ko-KR" altLang="en-US" sz="2000">
                <a:solidFill>
                  <a:srgbClr val="baff1a"/>
                </a:solidFill>
              </a:rPr>
              <a:t> 관리</a:t>
            </a:r>
            <a:endParaRPr lang="ko-KR" altLang="en-US" sz="20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000">
                <a:solidFill>
                  <a:srgbClr val="69d8ad"/>
                </a:solidFill>
              </a:rPr>
              <a:t>ItemObject</a:t>
            </a:r>
            <a:endParaRPr lang="en-US" altLang="ko-KR" sz="20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000">
                <a:solidFill>
                  <a:srgbClr val="baff1a"/>
                </a:solidFill>
              </a:rPr>
              <a:t>//</a:t>
            </a:r>
            <a:r>
              <a:rPr lang="ko-KR" altLang="en-US" sz="2000">
                <a:solidFill>
                  <a:srgbClr val="baff1a"/>
                </a:solidFill>
              </a:rPr>
              <a:t>필드 위에 놓인 아이템</a:t>
            </a:r>
            <a:endParaRPr lang="ko-KR" altLang="en-US" sz="20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000">
                <a:solidFill>
                  <a:srgbClr val="69d8ad"/>
                </a:solidFill>
              </a:rPr>
              <a:t>PlayerInventory</a:t>
            </a:r>
            <a:endParaRPr lang="en-US" altLang="ko-KR" sz="20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2000">
                <a:solidFill>
                  <a:srgbClr val="baff1a"/>
                </a:solidFill>
              </a:rPr>
              <a:t>//</a:t>
            </a:r>
            <a:r>
              <a:rPr lang="ko-KR" altLang="en-US" sz="2000">
                <a:solidFill>
                  <a:srgbClr val="baff1a"/>
                </a:solidFill>
              </a:rPr>
              <a:t>플레이어가 소지한 아이템 목록</a:t>
            </a:r>
            <a:endParaRPr lang="ko-KR" altLang="en-US" sz="2000">
              <a:solidFill>
                <a:srgbClr val="baff1a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38750" y="2190750"/>
            <a:ext cx="1714500" cy="198120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05738" y="2181225"/>
            <a:ext cx="3281576" cy="394335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5200650" y="1738312"/>
            <a:ext cx="1895475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아이템 오브젝트</a:t>
            </a: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7677150" y="1443036"/>
            <a:ext cx="3829050" cy="6410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PlayerInventory</a:t>
            </a:r>
            <a:endParaRPr lang="en-US" altLang="ko-KR"/>
          </a:p>
          <a:p>
            <a:pPr>
              <a:defRPr/>
            </a:pPr>
            <a:r>
              <a:rPr lang="en-US" altLang="ko-KR"/>
              <a:t>(ItemUI</a:t>
            </a:r>
            <a:r>
              <a:rPr lang="ko-KR" altLang="en-US"/>
              <a:t>로 출력</a:t>
            </a:r>
            <a:r>
              <a:rPr lang="en-US" altLang="ko-KR"/>
              <a:t>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 idx="0"/>
          </p:nvPr>
        </p:nvSpPr>
        <p:spPr>
          <a:xfrm>
            <a:off x="1528354" y="365125"/>
            <a:ext cx="9825446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개요</a:t>
            </a:r>
            <a:endParaRPr lang="ko-KR" altLang="en-US"/>
          </a:p>
        </p:txBody>
      </p:sp>
      <p:graphicFrame>
        <p:nvGraphicFramePr>
          <p:cNvPr id="7" name="표 7"/>
          <p:cNvGraphicFramePr>
            <a:graphicFrameLocks noGrp="1"/>
          </p:cNvGraphicFramePr>
          <p:nvPr>
            <p:ph sz="half" idx="2"/>
          </p:nvPr>
        </p:nvGraphicFramePr>
        <p:xfrm>
          <a:off x="5883377" y="1406661"/>
          <a:ext cx="5181600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079"/>
                <a:gridCol w="3379521"/>
              </a:tblGrid>
              <a:tr h="72522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포켓몬 불가사의 던전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모작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522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장르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로그라이크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RPG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522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개발 언어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C++, HLSL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5223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라이브러리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DirectX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5223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개발 환경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Windows 11 64bit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522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개발 일정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23.02.02 ~ 23.02.20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 descr="Nintendo 포켓몬 불가사의 던전 파랑 구조대 NDS (일반판) : 다나와 가격비교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364366" y="1457619"/>
            <a:ext cx="4351338" cy="4351338"/>
          </a:xfrm>
          <a:prstGeom prst="rect">
            <a:avLst/>
          </a:prstGeom>
          <a:noFill/>
        </p:spPr>
      </p:pic>
      <p:pic>
        <p:nvPicPr>
          <p:cNvPr id="1027" name="그림 11"/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Item </a:t>
            </a:r>
            <a:r>
              <a:rPr lang="ko-KR" altLang="en-US"/>
              <a:t>사용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  <a:solidFill>
            <a:schemeClr val="dk1"/>
          </a:solidFill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인벤토리 내의 </a:t>
            </a:r>
            <a:r>
              <a:rPr lang="en-US" altLang="ko-KR" sz="1300">
                <a:solidFill>
                  <a:srgbClr val="baff1a"/>
                </a:solidFill>
              </a:rPr>
              <a:t>i</a:t>
            </a:r>
            <a:r>
              <a:rPr lang="ko-KR" altLang="en-US" sz="1300">
                <a:solidFill>
                  <a:srgbClr val="baff1a"/>
                </a:solidFill>
              </a:rPr>
              <a:t>번째 아이템 사용</a:t>
            </a:r>
            <a:endParaRPr lang="ko-KR" altLang="en-US" sz="13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300">
                <a:solidFill>
                  <a:schemeClr val="lt1"/>
                </a:solidFill>
              </a:rPr>
              <a:t>void PlayerInventory::UseItem(int i)</a:t>
            </a:r>
            <a:r>
              <a:rPr lang="ko-KR" altLang="en-US" sz="1300">
                <a:solidFill>
                  <a:schemeClr val="lt1"/>
                </a:solidFill>
              </a:rPr>
              <a:t> </a:t>
            </a:r>
            <a:r>
              <a:rPr lang="en-US" altLang="ko-KR" sz="1300">
                <a:solidFill>
                  <a:schemeClr val="lt1"/>
                </a:solidFill>
              </a:rPr>
              <a:t>{</a:t>
            </a:r>
            <a:endParaRPr lang="en-US" altLang="ko-KR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플레이어가 </a:t>
            </a:r>
            <a:r>
              <a:rPr lang="en-US" altLang="ko-KR" sz="1300">
                <a:solidFill>
                  <a:srgbClr val="baff1a"/>
                </a:solidFill>
              </a:rPr>
              <a:t>i</a:t>
            </a:r>
            <a:r>
              <a:rPr lang="ko-KR" altLang="en-US" sz="1300">
                <a:solidFill>
                  <a:srgbClr val="baff1a"/>
                </a:solidFill>
              </a:rPr>
              <a:t>번째 아이템을 사용한다</a:t>
            </a:r>
            <a:endParaRPr lang="ko-KR" altLang="en-US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300">
                <a:solidFill>
                  <a:schemeClr val="lt1"/>
                </a:solidFill>
              </a:rPr>
              <a:t>	itemList[i]-&gt;Use(UnitManager::Get()-&gt;GetPlayer());</a:t>
            </a:r>
            <a:endParaRPr lang="en-US" altLang="en-US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rgbClr val="baff1a"/>
                </a:solidFill>
              </a:rPr>
              <a:t>//</a:t>
            </a:r>
            <a:r>
              <a:rPr lang="ko-KR" altLang="en-US" sz="1300">
                <a:solidFill>
                  <a:srgbClr val="baff1a"/>
                </a:solidFill>
              </a:rPr>
              <a:t>사용한 아이템은 인벤토리에서 제거</a:t>
            </a:r>
            <a:endParaRPr lang="ko-KR" altLang="en-US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300">
                <a:solidFill>
                  <a:schemeClr val="lt1"/>
                </a:solidFill>
              </a:rPr>
              <a:t>	PlayerInventory::Get()-&gt;OutputItem(i);</a:t>
            </a:r>
            <a:endParaRPr lang="en-US" altLang="en-US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300">
                <a:solidFill>
                  <a:schemeClr val="lt1"/>
                </a:solidFill>
              </a:rPr>
              <a:t>}</a:t>
            </a:r>
            <a:endParaRPr lang="en-US" altLang="ko-KR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en-US" altLang="ko-KR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300">
                <a:solidFill>
                  <a:schemeClr val="lt1"/>
                </a:solidFill>
              </a:rPr>
              <a:t>void ItemData::Use(Unit* unit)</a:t>
            </a:r>
            <a:endParaRPr lang="en-US" altLang="ko-KR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300">
                <a:solidFill>
                  <a:schemeClr val="lt1"/>
                </a:solidFill>
              </a:rPr>
              <a:t>{</a:t>
            </a:r>
            <a:endParaRPr lang="en-US" altLang="ko-KR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300">
                <a:solidFill>
                  <a:schemeClr val="lt1"/>
                </a:solidFill>
              </a:rPr>
              <a:t>	for (</a:t>
            </a:r>
            <a:r>
              <a:rPr lang="ko-KR" altLang="en-US" sz="1300">
                <a:solidFill>
                  <a:schemeClr val="lt1"/>
                </a:solidFill>
              </a:rPr>
              <a:t>실행함수 목록</a:t>
            </a:r>
            <a:r>
              <a:rPr lang="en-US" altLang="ko-KR" sz="1300">
                <a:solidFill>
                  <a:schemeClr val="lt1"/>
                </a:solidFill>
              </a:rPr>
              <a:t>)</a:t>
            </a:r>
            <a:endParaRPr lang="en-US" altLang="ko-KR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300">
                <a:solidFill>
                  <a:schemeClr val="lt1"/>
                </a:solidFill>
              </a:rPr>
              <a:t>	</a:t>
            </a:r>
            <a:r>
              <a:rPr lang="ko-KR" altLang="en-US" sz="1300">
                <a:solidFill>
                  <a:schemeClr val="lt1"/>
                </a:solidFill>
              </a:rPr>
              <a:t>	</a:t>
            </a:r>
            <a:r>
              <a:rPr lang="en-US" altLang="ko-KR" sz="1300">
                <a:solidFill>
                  <a:schemeClr val="lt1"/>
                </a:solidFill>
              </a:rPr>
              <a:t>Observer::</a:t>
            </a:r>
            <a:r>
              <a:rPr lang="ko-KR" altLang="en-US" sz="1300">
                <a:solidFill>
                  <a:schemeClr val="lt1"/>
                </a:solidFill>
              </a:rPr>
              <a:t>함수 실행</a:t>
            </a:r>
            <a:r>
              <a:rPr lang="en-US" altLang="ko-KR" sz="1300">
                <a:solidFill>
                  <a:schemeClr val="lt1"/>
                </a:solidFill>
              </a:rPr>
              <a:t>(</a:t>
            </a:r>
            <a:r>
              <a:rPr lang="ko-KR" altLang="en-US" sz="1300">
                <a:solidFill>
                  <a:schemeClr val="lt1"/>
                </a:solidFill>
              </a:rPr>
              <a:t>함수 이름</a:t>
            </a:r>
            <a:r>
              <a:rPr lang="en-US" altLang="ko-KR" sz="1300">
                <a:solidFill>
                  <a:schemeClr val="lt1"/>
                </a:solidFill>
              </a:rPr>
              <a:t>,</a:t>
            </a:r>
            <a:r>
              <a:rPr lang="ko-KR" altLang="en-US" sz="1300">
                <a:solidFill>
                  <a:schemeClr val="lt1"/>
                </a:solidFill>
              </a:rPr>
              <a:t> 함수 인자</a:t>
            </a:r>
            <a:r>
              <a:rPr lang="en-US" altLang="ko-KR" sz="1300">
                <a:solidFill>
                  <a:schemeClr val="lt1"/>
                </a:solidFill>
              </a:rPr>
              <a:t>);</a:t>
            </a:r>
            <a:endParaRPr lang="en-US" altLang="ko-KR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300">
                <a:solidFill>
                  <a:schemeClr val="lt1"/>
                </a:solidFill>
              </a:rPr>
              <a:t>}</a:t>
            </a:r>
            <a:endParaRPr lang="en-US" altLang="ko-KR" sz="13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en-US" altLang="ko-KR" sz="1300">
              <a:solidFill>
                <a:schemeClr val="lt1"/>
              </a:solidFill>
            </a:endParaRPr>
          </a:p>
        </p:txBody>
      </p:sp>
      <p:pic>
        <p:nvPicPr>
          <p:cNvPr id="5" name="6S6MxIt4GZ8">
            <a:hlinkClick r:id="" action="ppaction://media"/>
          </p:cNvPr>
          <p:cNvPicPr>
            <a:picLocks noRot="1" noChangeAspect="1"/>
          </p:cNvPicPr>
          <p:nvPr>
            <a:videoFile r:link="rId2">
              <a:extLst>
                <a:ext uri="902D6385-CB7F-49a9-B0FC-64C1F869F237">
                  <hp:hncflashPr xmlns:hp="http://schemas.haansoft.com/office/presentation/8.0" scaleMode="0"/>
                </a:ext>
              </a:extLst>
            </a:videoFile>
          </p:nvPr>
        </p:nvPicPr>
        <p:blipFill rotWithShape="1">
          <a:blip r:embed="rId4"/>
          <a:stretch>
            <a:fillRect/>
          </a:stretch>
        </p:blipFill>
        <p:spPr>
          <a:xfrm>
            <a:off x="6096000" y="1965722"/>
            <a:ext cx="5441950" cy="408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맵 이동</a:t>
            </a:r>
            <a:endParaRPr lang="ko-KR" altLang="en-US"/>
          </a:p>
        </p:txBody>
      </p:sp>
      <p:pic>
        <p:nvPicPr>
          <p:cNvPr id="3" name="PTAV93BeRoA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>
              <a:extLst>
                <a:ext uri="902D6385-CB7F-49a9-B0FC-64C1F869F237">
                  <hp:hncflashPr xmlns:hp="http://schemas.haansoft.com/office/presentation/8.0" scaleMode="0"/>
                </a:ext>
              </a:extLst>
            </a:videoFile>
          </p:nvPr>
        </p:nvPicPr>
        <p:blipFill rotWithShape="1">
          <a:blip r:embed="rId4"/>
          <a:stretch>
            <a:fillRect/>
          </a:stretch>
        </p:blipFill>
        <p:spPr>
          <a:xfrm>
            <a:off x="749299" y="1991518"/>
            <a:ext cx="4965700" cy="3724275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solidFill>
            <a:schemeClr val="dk1"/>
          </a:solidFill>
        </p:spPr>
        <p:txBody>
          <a:bodyPr/>
          <a:lstStyle/>
          <a:p>
            <a:pPr marL="0" indent="0">
              <a:buNone/>
              <a:defRPr/>
            </a:pPr>
            <a:endParaRPr lang="en-US" altLang="ko-KR" sz="16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600">
                <a:solidFill>
                  <a:srgbClr val="baff1a"/>
                </a:solidFill>
              </a:rPr>
              <a:t>//</a:t>
            </a:r>
            <a:r>
              <a:rPr lang="ko-KR" altLang="en-US" sz="1600">
                <a:solidFill>
                  <a:srgbClr val="baff1a"/>
                </a:solidFill>
              </a:rPr>
              <a:t>맵 이동</a:t>
            </a:r>
            <a:r>
              <a:rPr lang="en-US" altLang="ko-KR" sz="1600">
                <a:solidFill>
                  <a:srgbClr val="baff1a"/>
                </a:solidFill>
              </a:rPr>
              <a:t>.</a:t>
            </a:r>
            <a:r>
              <a:rPr lang="ko-KR" altLang="en-US" sz="1600">
                <a:solidFill>
                  <a:srgbClr val="baff1a"/>
                </a:solidFill>
              </a:rPr>
              <a:t> </a:t>
            </a:r>
            <a:r>
              <a:rPr lang="en-US" altLang="ko-KR" sz="1600">
                <a:solidFill>
                  <a:srgbClr val="baff1a"/>
                </a:solidFill>
              </a:rPr>
              <a:t>floor</a:t>
            </a:r>
            <a:r>
              <a:rPr lang="ko-KR" altLang="en-US" sz="1600">
                <a:solidFill>
                  <a:srgbClr val="baff1a"/>
                </a:solidFill>
              </a:rPr>
              <a:t>가 </a:t>
            </a:r>
            <a:r>
              <a:rPr lang="en-US" altLang="ko-KR" sz="1600">
                <a:solidFill>
                  <a:srgbClr val="baff1a"/>
                </a:solidFill>
              </a:rPr>
              <a:t>0</a:t>
            </a:r>
            <a:r>
              <a:rPr lang="ko-KR" altLang="en-US" sz="1600">
                <a:solidFill>
                  <a:srgbClr val="baff1a"/>
                </a:solidFill>
              </a:rPr>
              <a:t>이면 </a:t>
            </a:r>
            <a:r>
              <a:rPr lang="en-US" altLang="ko-KR" sz="1600">
                <a:solidFill>
                  <a:srgbClr val="baff1a"/>
                </a:solidFill>
              </a:rPr>
              <a:t>ClearScene</a:t>
            </a:r>
            <a:r>
              <a:rPr lang="ko-KR" altLang="en-US" sz="1600">
                <a:solidFill>
                  <a:srgbClr val="baff1a"/>
                </a:solidFill>
              </a:rPr>
              <a:t>으로</a:t>
            </a:r>
            <a:endParaRPr lang="ko-KR" altLang="en-US" sz="16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600">
                <a:solidFill>
                  <a:schemeClr val="accent1"/>
                </a:solidFill>
              </a:rPr>
              <a:t>void </a:t>
            </a:r>
            <a:r>
              <a:rPr lang="en-US" altLang="ko-KR" sz="1600">
                <a:solidFill>
                  <a:srgbClr val="69d8ad"/>
                </a:solidFill>
              </a:rPr>
              <a:t>DungeonScene</a:t>
            </a:r>
            <a:r>
              <a:rPr lang="en-US" altLang="ko-KR" sz="1600">
                <a:solidFill>
                  <a:schemeClr val="lt1"/>
                </a:solidFill>
              </a:rPr>
              <a:t>::InitFloor(</a:t>
            </a:r>
            <a:r>
              <a:rPr lang="ko-KR" altLang="en-US" sz="1600">
                <a:solidFill>
                  <a:schemeClr val="lt1"/>
                </a:solidFill>
              </a:rPr>
              <a:t>던전 이름</a:t>
            </a:r>
            <a:r>
              <a:rPr lang="en-US" altLang="ko-KR" sz="1600">
                <a:solidFill>
                  <a:schemeClr val="lt1"/>
                </a:solidFill>
              </a:rPr>
              <a:t>, </a:t>
            </a:r>
            <a:r>
              <a:rPr lang="ko-KR" altLang="en-US" sz="1600">
                <a:solidFill>
                  <a:schemeClr val="lt1"/>
                </a:solidFill>
              </a:rPr>
              <a:t>층 번호</a:t>
            </a:r>
            <a:r>
              <a:rPr lang="en-US" altLang="ko-KR" sz="1600">
                <a:solidFill>
                  <a:schemeClr val="lt1"/>
                </a:solidFill>
              </a:rPr>
              <a:t>)</a:t>
            </a:r>
            <a:r>
              <a:rPr lang="ko-KR" altLang="en-US" sz="1600">
                <a:solidFill>
                  <a:schemeClr val="lt1"/>
                </a:solidFill>
              </a:rPr>
              <a:t> </a:t>
            </a:r>
            <a:r>
              <a:rPr lang="en-US" altLang="ko-KR" sz="1600">
                <a:solidFill>
                  <a:schemeClr val="lt1"/>
                </a:solidFill>
              </a:rPr>
              <a:t>{</a:t>
            </a:r>
            <a:endParaRPr lang="en-US" altLang="ko-KR" sz="16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600">
                <a:solidFill>
                  <a:schemeClr val="lt1"/>
                </a:solidFill>
              </a:rPr>
              <a:t>	타일맵 로드 및 재배치</a:t>
            </a:r>
            <a:endParaRPr lang="ko-KR" altLang="en-US" sz="16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600">
                <a:solidFill>
                  <a:schemeClr val="lt1"/>
                </a:solidFill>
              </a:rPr>
              <a:t>	플레이어 시작점으로 이동</a:t>
            </a:r>
            <a:endParaRPr lang="ko-KR" altLang="en-US" sz="16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600">
                <a:solidFill>
                  <a:schemeClr val="lt1"/>
                </a:solidFill>
              </a:rPr>
              <a:t>	적 재배치</a:t>
            </a:r>
            <a:endParaRPr lang="ko-KR" altLang="en-US" sz="16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600">
                <a:solidFill>
                  <a:schemeClr val="lt1"/>
                </a:solidFill>
              </a:rPr>
              <a:t>	미니맵 초기화</a:t>
            </a:r>
            <a:endParaRPr lang="ko-KR" altLang="en-US" sz="16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600">
                <a:solidFill>
                  <a:schemeClr val="lt1"/>
                </a:solidFill>
              </a:rPr>
              <a:t>}</a:t>
            </a:r>
            <a:endParaRPr lang="en-US" altLang="ko-KR" sz="1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미니맵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0074" y="1511300"/>
            <a:ext cx="5419725" cy="1360487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sz="1700"/>
              <a:t>플레이어가 이동함에 따라 개방되는 지도</a:t>
            </a:r>
            <a:endParaRPr lang="ko-KR" altLang="en-US" sz="1700"/>
          </a:p>
          <a:p>
            <a:pPr>
              <a:defRPr/>
            </a:pPr>
            <a:r>
              <a:rPr lang="ko-KR" altLang="en-US" sz="1700"/>
              <a:t>맵 위의 오브젝트 위치도 출력된다</a:t>
            </a:r>
            <a:endParaRPr lang="ko-KR" altLang="en-US" sz="1700"/>
          </a:p>
          <a:p>
            <a:pPr>
              <a:defRPr/>
            </a:pPr>
            <a:r>
              <a:rPr lang="ko-KR" altLang="en-US" sz="1700"/>
              <a:t>새로운 지점이 개방될 때마다 </a:t>
            </a:r>
            <a:r>
              <a:rPr lang="en-US" altLang="ko-KR" sz="1700"/>
              <a:t>map</a:t>
            </a:r>
            <a:r>
              <a:rPr lang="ko-KR" altLang="en-US" sz="1700"/>
              <a:t>에 저장</a:t>
            </a:r>
            <a:endParaRPr lang="ko-KR" altLang="en-US" sz="1700"/>
          </a:p>
          <a:p>
            <a:pPr>
              <a:defRPr/>
            </a:pPr>
            <a:r>
              <a:rPr lang="ko-KR" altLang="en-US" sz="1700"/>
              <a:t>출력시에는 </a:t>
            </a:r>
            <a:r>
              <a:rPr lang="en-US" altLang="ko-KR" sz="1700"/>
              <a:t>map</a:t>
            </a:r>
            <a:r>
              <a:rPr lang="ko-KR" altLang="en-US" sz="1700"/>
              <a:t>에 저장된 좌표를 확인하여 출력</a:t>
            </a:r>
            <a:endParaRPr lang="ko-KR" altLang="en-US" sz="1700"/>
          </a:p>
          <a:p>
            <a:pPr>
              <a:defRPr/>
            </a:pPr>
            <a:endParaRPr lang="ko-KR" altLang="en-US" sz="170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57875" y="1454150"/>
            <a:ext cx="5495925" cy="4722813"/>
          </a:xfrm>
          <a:solidFill>
            <a:schemeClr val="dk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altLang="ko-KR" sz="1700">
                <a:solidFill>
                  <a:srgbClr val="baff1a"/>
                </a:solidFill>
              </a:rPr>
              <a:t>//PixelMiniMapShader.hlsl - PS</a:t>
            </a:r>
            <a:endParaRPr lang="en-US" altLang="ko-KR" sz="17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rgbClr val="baff1a"/>
                </a:solidFill>
              </a:rPr>
              <a:t>//</a:t>
            </a:r>
            <a:r>
              <a:rPr lang="ko-KR" altLang="en-US" sz="1700">
                <a:solidFill>
                  <a:srgbClr val="baff1a"/>
                </a:solidFill>
              </a:rPr>
              <a:t>좌표별로 각각 출력한다 </a:t>
            </a:r>
            <a:endParaRPr lang="ko-KR" altLang="en-US" sz="17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chemeClr val="accent1"/>
                </a:solidFill>
              </a:rPr>
              <a:t>float4 </a:t>
            </a:r>
            <a:r>
              <a:rPr lang="en-US" altLang="ko-KR" sz="1700">
                <a:solidFill>
                  <a:schemeClr val="lt1"/>
                </a:solidFill>
              </a:rPr>
              <a:t>PS(</a:t>
            </a:r>
            <a:r>
              <a:rPr lang="en-US" altLang="ko-KR" sz="1700">
                <a:solidFill>
                  <a:srgbClr val="69d8ad"/>
                </a:solidFill>
              </a:rPr>
              <a:t>PixelInput </a:t>
            </a:r>
            <a:r>
              <a:rPr lang="en-US" altLang="ko-KR" sz="1700">
                <a:solidFill>
                  <a:schemeClr val="lt1"/>
                </a:solidFill>
              </a:rPr>
              <a:t>input) : SV_TARGET</a:t>
            </a:r>
            <a:endParaRPr lang="en-US" altLang="ko-KR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</a:rPr>
              <a:t>{</a:t>
            </a:r>
            <a:endParaRPr lang="en-US" altLang="ko-KR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700">
                <a:solidFill>
                  <a:schemeClr val="lt1"/>
                </a:solidFill>
              </a:rPr>
              <a:t>    </a:t>
            </a:r>
            <a:r>
              <a:rPr lang="en-US" altLang="ko-KR" sz="1700">
                <a:solidFill>
                  <a:srgbClr val="baff1a"/>
                </a:solidFill>
              </a:rPr>
              <a:t>//obj :</a:t>
            </a:r>
            <a:r>
              <a:rPr lang="ko-KR" altLang="en-US" sz="1700">
                <a:solidFill>
                  <a:srgbClr val="baff1a"/>
                </a:solidFill>
              </a:rPr>
              <a:t> 좌표 위 오브젝트 종류</a:t>
            </a:r>
            <a:r>
              <a:rPr lang="en-US" altLang="ko-KR" sz="1700">
                <a:solidFill>
                  <a:srgbClr val="baff1a"/>
                </a:solidFill>
              </a:rPr>
              <a:t>.</a:t>
            </a:r>
            <a:r>
              <a:rPr lang="ko-KR" altLang="en-US" sz="1700">
                <a:solidFill>
                  <a:srgbClr val="baff1a"/>
                </a:solidFill>
              </a:rPr>
              <a:t> </a:t>
            </a:r>
            <a:r>
              <a:rPr lang="en-US" altLang="ko-KR" sz="1700">
                <a:solidFill>
                  <a:srgbClr val="baff1a"/>
                </a:solidFill>
              </a:rPr>
              <a:t>cbuffer</a:t>
            </a:r>
            <a:r>
              <a:rPr lang="ko-KR" altLang="en-US" sz="1700">
                <a:solidFill>
                  <a:srgbClr val="baff1a"/>
                </a:solidFill>
              </a:rPr>
              <a:t>로 입력</a:t>
            </a:r>
            <a:endParaRPr lang="ko-KR" altLang="en-US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</a:rPr>
              <a:t>    </a:t>
            </a:r>
            <a:r>
              <a:rPr lang="en-US" altLang="ko-KR" sz="1700">
                <a:solidFill>
                  <a:schemeClr val="accent1"/>
                </a:solidFill>
              </a:rPr>
              <a:t>float </a:t>
            </a:r>
            <a:r>
              <a:rPr lang="en-US" altLang="ko-KR" sz="1700">
                <a:solidFill>
                  <a:schemeClr val="lt1"/>
                </a:solidFill>
              </a:rPr>
              <a:t>inRender = 0.5f;</a:t>
            </a:r>
            <a:endParaRPr lang="en-US" altLang="ko-KR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</a:rPr>
              <a:t>    </a:t>
            </a:r>
            <a:r>
              <a:rPr lang="en-US" altLang="ko-KR" sz="1700">
                <a:solidFill>
                  <a:srgbClr val="9d5cbb"/>
                </a:solidFill>
              </a:rPr>
              <a:t>if</a:t>
            </a:r>
            <a:r>
              <a:rPr lang="en-US" altLang="ko-KR" sz="1700">
                <a:solidFill>
                  <a:schemeClr val="lt1"/>
                </a:solidFill>
              </a:rPr>
              <a:t>(obj == 4)</a:t>
            </a:r>
            <a:r>
              <a:rPr lang="ko-KR" altLang="en-US" sz="1700">
                <a:solidFill>
                  <a:schemeClr val="lt1"/>
                </a:solidFill>
              </a:rPr>
              <a:t> </a:t>
            </a:r>
            <a:r>
              <a:rPr lang="en-US" altLang="ko-KR" sz="1700">
                <a:solidFill>
                  <a:srgbClr val="baff1a"/>
                </a:solidFill>
              </a:rPr>
              <a:t>//</a:t>
            </a:r>
            <a:r>
              <a:rPr lang="ko-KR" altLang="en-US" sz="1700">
                <a:solidFill>
                  <a:srgbClr val="baff1a"/>
                </a:solidFill>
              </a:rPr>
              <a:t>회복 바닥은 작게 출력</a:t>
            </a:r>
            <a:endParaRPr lang="ko-KR" altLang="en-US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</a:rPr>
              <a:t>        inRender = 0.1f;</a:t>
            </a:r>
            <a:endParaRPr lang="en-US" altLang="ko-KR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</a:rPr>
              <a:t>    </a:t>
            </a:r>
            <a:r>
              <a:rPr lang="en-US" altLang="ko-KR" sz="1700">
                <a:solidFill>
                  <a:srgbClr val="9d5cbb"/>
                </a:solidFill>
              </a:rPr>
              <a:t>if </a:t>
            </a:r>
            <a:r>
              <a:rPr lang="en-US" altLang="ko-KR" sz="1700">
                <a:solidFill>
                  <a:schemeClr val="lt1"/>
                </a:solidFill>
              </a:rPr>
              <a:t>(obj == 0)</a:t>
            </a:r>
            <a:r>
              <a:rPr lang="ko-KR" altLang="en-US" sz="1700">
                <a:solidFill>
                  <a:srgbClr val="baff1a"/>
                </a:solidFill>
              </a:rPr>
              <a:t> </a:t>
            </a:r>
            <a:r>
              <a:rPr lang="en-US" altLang="ko-KR" sz="1700">
                <a:solidFill>
                  <a:srgbClr val="baff1a"/>
                </a:solidFill>
              </a:rPr>
              <a:t>//</a:t>
            </a:r>
            <a:r>
              <a:rPr lang="ko-KR" altLang="en-US" sz="1700">
                <a:solidFill>
                  <a:srgbClr val="baff1a"/>
                </a:solidFill>
              </a:rPr>
              <a:t>벽만 존재</a:t>
            </a:r>
            <a:endParaRPr lang="ko-KR" altLang="en-US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</a:rPr>
              <a:t>        </a:t>
            </a:r>
            <a:r>
              <a:rPr lang="en-US" altLang="ko-KR" sz="1700">
                <a:solidFill>
                  <a:srgbClr val="9d5cbb"/>
                </a:solidFill>
              </a:rPr>
              <a:t>return</a:t>
            </a:r>
            <a:r>
              <a:rPr lang="en-US" altLang="ko-KR" sz="1700">
                <a:solidFill>
                  <a:schemeClr val="lt1"/>
                </a:solidFill>
              </a:rPr>
              <a:t> RenderWall(input.uv);</a:t>
            </a:r>
            <a:endParaRPr lang="en-US" altLang="ko-KR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</a:rPr>
              <a:t>    </a:t>
            </a:r>
            <a:r>
              <a:rPr lang="en-US" altLang="ko-KR" sz="1700">
                <a:solidFill>
                  <a:srgbClr val="9d5cbb"/>
                </a:solidFill>
              </a:rPr>
              <a:t>if </a:t>
            </a:r>
            <a:r>
              <a:rPr lang="en-US" altLang="ko-KR" sz="1700">
                <a:solidFill>
                  <a:schemeClr val="lt1"/>
                </a:solidFill>
              </a:rPr>
              <a:t>(obj == 3)</a:t>
            </a:r>
            <a:r>
              <a:rPr lang="ko-KR" altLang="en-US" sz="1700">
                <a:solidFill>
                  <a:schemeClr val="lt1"/>
                </a:solidFill>
              </a:rPr>
              <a:t> </a:t>
            </a:r>
            <a:r>
              <a:rPr lang="en-US" altLang="ko-KR" sz="1700">
                <a:solidFill>
                  <a:srgbClr val="baff1a"/>
                </a:solidFill>
              </a:rPr>
              <a:t>//</a:t>
            </a:r>
            <a:r>
              <a:rPr lang="ko-KR" altLang="en-US" sz="1700">
                <a:solidFill>
                  <a:srgbClr val="baff1a"/>
                </a:solidFill>
              </a:rPr>
              <a:t>계단은 뚫린 사각형</a:t>
            </a:r>
            <a:endParaRPr lang="ko-KR" altLang="en-US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</a:rPr>
              <a:t>        </a:t>
            </a:r>
            <a:r>
              <a:rPr lang="en-US" altLang="ko-KR" sz="1700">
                <a:solidFill>
                  <a:srgbClr val="9d5cbb"/>
                </a:solidFill>
              </a:rPr>
              <a:t>return </a:t>
            </a:r>
            <a:r>
              <a:rPr lang="en-US" altLang="ko-KR" sz="1700">
                <a:solidFill>
                  <a:schemeClr val="lt1"/>
                </a:solidFill>
              </a:rPr>
              <a:t>RenderStair(input.uv);</a:t>
            </a:r>
            <a:endParaRPr lang="en-US" altLang="ko-KR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700">
                <a:solidFill>
                  <a:schemeClr val="lt1"/>
                </a:solidFill>
              </a:rPr>
              <a:t>   </a:t>
            </a:r>
            <a:r>
              <a:rPr lang="ko-KR" altLang="en-US" sz="1700">
                <a:solidFill>
                  <a:srgbClr val="baff1a"/>
                </a:solidFill>
              </a:rPr>
              <a:t> </a:t>
            </a:r>
            <a:r>
              <a:rPr lang="en-US" altLang="ko-KR" sz="1700">
                <a:solidFill>
                  <a:srgbClr val="baff1a"/>
                </a:solidFill>
              </a:rPr>
              <a:t>//</a:t>
            </a:r>
            <a:r>
              <a:rPr lang="ko-KR" altLang="en-US" sz="1700">
                <a:solidFill>
                  <a:srgbClr val="baff1a"/>
                </a:solidFill>
              </a:rPr>
              <a:t>다른 오브젝트 </a:t>
            </a:r>
            <a:r>
              <a:rPr lang="en-US" altLang="ko-KR" sz="1700">
                <a:solidFill>
                  <a:srgbClr val="baff1a"/>
                </a:solidFill>
              </a:rPr>
              <a:t>:</a:t>
            </a:r>
            <a:r>
              <a:rPr lang="ko-KR" altLang="en-US" sz="1700">
                <a:solidFill>
                  <a:srgbClr val="baff1a"/>
                </a:solidFill>
              </a:rPr>
              <a:t> 출력하고 벽 출력</a:t>
            </a:r>
            <a:endParaRPr lang="ko-KR" altLang="en-US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</a:rPr>
              <a:t>    </a:t>
            </a:r>
            <a:r>
              <a:rPr lang="en-US" altLang="ko-KR" sz="1700">
                <a:solidFill>
                  <a:srgbClr val="9d5cbb"/>
                </a:solidFill>
              </a:rPr>
              <a:t>return </a:t>
            </a:r>
            <a:r>
              <a:rPr lang="en-US" altLang="ko-KR" sz="1700">
                <a:solidFill>
                  <a:schemeClr val="lt1"/>
                </a:solidFill>
              </a:rPr>
              <a:t>RenderCircle(input.uv, inRender);</a:t>
            </a:r>
            <a:endParaRPr lang="en-US" altLang="ko-KR" sz="17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700">
                <a:solidFill>
                  <a:schemeClr val="lt1"/>
                </a:solidFill>
              </a:rPr>
              <a:t>}</a:t>
            </a:r>
            <a:endParaRPr lang="en-US" altLang="ko-KR" sz="1700">
              <a:solidFill>
                <a:schemeClr val="lt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2999" y="3024186"/>
            <a:ext cx="4152900" cy="334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UIWindow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12912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ko-KR" altLang="en-US" sz="1800"/>
              <a:t>게임에서 쓰이는 </a:t>
            </a:r>
            <a:r>
              <a:rPr lang="en-US" altLang="ko-KR" sz="1800"/>
              <a:t>UI</a:t>
            </a:r>
            <a:r>
              <a:rPr lang="ko-KR" altLang="en-US" sz="1800"/>
              <a:t>창의 부모 클래스</a:t>
            </a:r>
            <a:endParaRPr lang="ko-KR" altLang="en-US" sz="1800"/>
          </a:p>
          <a:p>
            <a:pPr>
              <a:defRPr/>
            </a:pPr>
            <a:r>
              <a:rPr lang="ko-KR" altLang="en-US" sz="1800"/>
              <a:t>창 테두리와 내부로 나누어 출력</a:t>
            </a:r>
            <a:endParaRPr lang="ko-KR" altLang="en-US" sz="1800"/>
          </a:p>
          <a:p>
            <a:pPr>
              <a:defRPr/>
            </a:pPr>
            <a:r>
              <a:rPr lang="ko-KR" altLang="en-US" sz="1800"/>
              <a:t>테두리 두께를 조절할 수 있게 했다</a:t>
            </a:r>
            <a:endParaRPr lang="ko-KR" altLang="en-US" sz="1800"/>
          </a:p>
          <a:p>
            <a:pPr>
              <a:defRPr/>
            </a:pPr>
            <a:r>
              <a:rPr lang="ko-KR" altLang="en-US" sz="1800"/>
              <a:t>전용 텍스처 사용 </a:t>
            </a:r>
            <a:r>
              <a:rPr lang="en-US" altLang="ko-KR" sz="1800"/>
              <a:t>:</a:t>
            </a:r>
            <a:r>
              <a:rPr lang="ko-KR" altLang="en-US" sz="1800"/>
              <a:t> 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테두리</a:t>
            </a:r>
            <a:r>
              <a:rPr lang="en-US" altLang="ko-KR" sz="1800"/>
              <a:t>-</a:t>
            </a:r>
            <a:r>
              <a:rPr lang="ko-KR" altLang="en-US" sz="1800"/>
              <a:t>내부</a:t>
            </a:r>
            <a:r>
              <a:rPr lang="en-US" altLang="ko-KR" sz="1800"/>
              <a:t>-</a:t>
            </a:r>
            <a:r>
              <a:rPr lang="ko-KR" altLang="en-US" sz="1800"/>
              <a:t>테두리 가로세로 </a:t>
            </a:r>
            <a:r>
              <a:rPr lang="en-US" altLang="ko-KR" sz="1800"/>
              <a:t>1:1</a:t>
            </a:r>
            <a:r>
              <a:rPr lang="ko-KR" altLang="en-US" sz="1800"/>
              <a:t>비율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</a:t>
            </a:r>
            <a:r>
              <a:rPr lang="en-US" altLang="ko-KR" sz="1800"/>
              <a:t>(</a:t>
            </a:r>
            <a:r>
              <a:rPr lang="ko-KR" altLang="en-US" sz="1800"/>
              <a:t>상관없이 쓸 수도 있지만 굳이 그럴 필요가 없었다</a:t>
            </a:r>
            <a:r>
              <a:rPr lang="en-US" altLang="ko-KR" sz="1800"/>
              <a:t>)</a:t>
            </a:r>
            <a:endParaRPr lang="en-US" altLang="ko-KR" sz="1800"/>
          </a:p>
          <a:p>
            <a:pPr>
              <a:defRPr/>
            </a:pPr>
            <a:endParaRPr lang="en-US" altLang="ko-KR" sz="1800"/>
          </a:p>
        </p:txBody>
      </p:sp>
      <p:pic>
        <p:nvPicPr>
          <p:cNvPr id="4" name="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1857411" y="3629853"/>
            <a:ext cx="2495479" cy="2495479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5810250" y="1547811"/>
            <a:ext cx="5619750" cy="4755834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chemeClr val="accent1"/>
                </a:solidFill>
              </a:rPr>
              <a:t>cbuffer </a:t>
            </a:r>
            <a:r>
              <a:rPr lang="ko-KR" altLang="en-US">
                <a:solidFill>
                  <a:srgbClr val="69d8ad"/>
                </a:solidFill>
              </a:rPr>
              <a:t>ColorBuffer </a:t>
            </a:r>
            <a:r>
              <a:rPr lang="ko-KR" altLang="en-US">
                <a:solidFill>
                  <a:schemeClr val="lt1"/>
                </a:solidFill>
              </a:rPr>
              <a:t>: </a:t>
            </a:r>
            <a:r>
              <a:rPr lang="ko-KR" altLang="en-US">
                <a:solidFill>
                  <a:srgbClr val="9d5cbb"/>
                </a:solidFill>
              </a:rPr>
              <a:t>register</a:t>
            </a:r>
            <a:r>
              <a:rPr lang="ko-KR" altLang="en-US">
                <a:solidFill>
                  <a:schemeClr val="lt1"/>
                </a:solidFill>
              </a:rPr>
              <a:t>(b0) {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    </a:t>
            </a:r>
            <a:r>
              <a:rPr lang="ko-KR" altLang="en-US">
                <a:solidFill>
                  <a:schemeClr val="accent1"/>
                </a:solidFill>
              </a:rPr>
              <a:t>float4 </a:t>
            </a:r>
            <a:r>
              <a:rPr lang="ko-KR" altLang="en-US">
                <a:solidFill>
                  <a:schemeClr val="lt1"/>
                </a:solidFill>
              </a:rPr>
              <a:t>color;               </a:t>
            </a:r>
            <a:r>
              <a:rPr lang="ko-KR" altLang="en-US">
                <a:solidFill>
                  <a:srgbClr val="baff1a"/>
                </a:solidFill>
              </a:rPr>
              <a:t>//안쪽 색깔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}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accent1"/>
                </a:solidFill>
              </a:rPr>
              <a:t>cbuffer </a:t>
            </a:r>
            <a:r>
              <a:rPr lang="ko-KR" altLang="en-US">
                <a:solidFill>
                  <a:srgbClr val="69d8ad"/>
                </a:solidFill>
              </a:rPr>
              <a:t>ValueBuffer </a:t>
            </a:r>
            <a:r>
              <a:rPr lang="ko-KR" altLang="en-US">
                <a:solidFill>
                  <a:schemeClr val="lt1"/>
                </a:solidFill>
              </a:rPr>
              <a:t>: </a:t>
            </a:r>
            <a:r>
              <a:rPr lang="ko-KR" altLang="en-US">
                <a:solidFill>
                  <a:srgbClr val="9d5cbb"/>
                </a:solidFill>
              </a:rPr>
              <a:t>register</a:t>
            </a:r>
            <a:r>
              <a:rPr lang="ko-KR" altLang="en-US">
                <a:solidFill>
                  <a:schemeClr val="lt1"/>
                </a:solidFill>
              </a:rPr>
              <a:t>(b1) {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    </a:t>
            </a:r>
            <a:r>
              <a:rPr lang="ko-KR" altLang="en-US">
                <a:solidFill>
                  <a:schemeClr val="accent1"/>
                </a:solidFill>
              </a:rPr>
              <a:t>float2 </a:t>
            </a:r>
            <a:r>
              <a:rPr lang="ko-KR" altLang="en-US">
                <a:solidFill>
                  <a:schemeClr val="lt1"/>
                </a:solidFill>
              </a:rPr>
              <a:t>weight;		</a:t>
            </a:r>
            <a:r>
              <a:rPr lang="ko-KR" altLang="en-US">
                <a:solidFill>
                  <a:srgbClr val="baff1a"/>
                </a:solidFill>
              </a:rPr>
              <a:t>//두께 (0~1)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    </a:t>
            </a:r>
            <a:r>
              <a:rPr lang="ko-KR" altLang="en-US">
                <a:solidFill>
                  <a:schemeClr val="accent1"/>
                </a:solidFill>
              </a:rPr>
              <a:t>float </a:t>
            </a:r>
            <a:r>
              <a:rPr lang="ko-KR" altLang="en-US">
                <a:solidFill>
                  <a:schemeClr val="lt1"/>
                </a:solidFill>
              </a:rPr>
              <a:t>value;		</a:t>
            </a:r>
            <a:r>
              <a:rPr lang="ko-KR" altLang="en-US">
                <a:solidFill>
                  <a:srgbClr val="baff1a"/>
                </a:solidFill>
              </a:rPr>
              <a:t>//안쪽 투명도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}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accent1"/>
                </a:solidFill>
              </a:rPr>
              <a:t>float4 </a:t>
            </a:r>
            <a:r>
              <a:rPr lang="en-US" altLang="en-US">
                <a:solidFill>
                  <a:schemeClr val="lt1"/>
                </a:solidFill>
              </a:rPr>
              <a:t>PS(</a:t>
            </a:r>
            <a:r>
              <a:rPr lang="en-US" altLang="en-US">
                <a:solidFill>
                  <a:srgbClr val="69d8ad"/>
                </a:solidFill>
              </a:rPr>
              <a:t>PixelInput </a:t>
            </a:r>
            <a:r>
              <a:rPr lang="en-US" altLang="en-US">
                <a:solidFill>
                  <a:schemeClr val="lt1"/>
                </a:solidFill>
              </a:rPr>
              <a:t>input) : </a:t>
            </a:r>
            <a:r>
              <a:rPr lang="en-US" altLang="en-US">
                <a:solidFill>
                  <a:srgbClr val="9d5cbb"/>
                </a:solidFill>
              </a:rPr>
              <a:t>SV_TARGET</a:t>
            </a:r>
            <a:endParaRPr lang="en-US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lt1"/>
                </a:solidFill>
              </a:rPr>
              <a:t>{</a:t>
            </a:r>
            <a:endParaRPr lang="en-US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    </a:t>
            </a:r>
            <a:r>
              <a:rPr lang="en-US" altLang="ko-KR">
                <a:solidFill>
                  <a:schemeClr val="accent1"/>
                </a:solidFill>
              </a:rPr>
              <a:t>float2 </a:t>
            </a:r>
            <a:r>
              <a:rPr lang="en-US" altLang="ko-KR">
                <a:solidFill>
                  <a:schemeClr val="lt1"/>
                </a:solidFill>
              </a:rPr>
              <a:t>uv = (input.uv</a:t>
            </a:r>
            <a:r>
              <a:rPr lang="ko-KR" altLang="en-US">
                <a:solidFill>
                  <a:schemeClr val="lt1"/>
                </a:solidFill>
              </a:rPr>
              <a:t>와 </a:t>
            </a:r>
            <a:r>
              <a:rPr lang="en-US" altLang="ko-KR">
                <a:solidFill>
                  <a:schemeClr val="lt1"/>
                </a:solidFill>
              </a:rPr>
              <a:t>weight</a:t>
            </a:r>
            <a:r>
              <a:rPr lang="ko-KR" altLang="en-US">
                <a:solidFill>
                  <a:schemeClr val="lt1"/>
                </a:solidFill>
              </a:rPr>
              <a:t>를 비교해 매핑</a:t>
            </a:r>
            <a:r>
              <a:rPr lang="en-US" altLang="ko-KR">
                <a:solidFill>
                  <a:schemeClr val="lt1"/>
                </a:solidFill>
              </a:rPr>
              <a:t>);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lt1"/>
                </a:solidFill>
              </a:rPr>
              <a:t>    </a:t>
            </a:r>
            <a:r>
              <a:rPr lang="en-US" altLang="en-US">
                <a:solidFill>
                  <a:srgbClr val="9d5cbb"/>
                </a:solidFill>
              </a:rPr>
              <a:t>if </a:t>
            </a:r>
            <a:r>
              <a:rPr lang="en-US" altLang="en-US">
                <a:solidFill>
                  <a:schemeClr val="lt1"/>
                </a:solidFill>
              </a:rPr>
              <a:t>(</a:t>
            </a:r>
            <a:r>
              <a:rPr lang="ko-KR" altLang="en-US">
                <a:solidFill>
                  <a:schemeClr val="lt1"/>
                </a:solidFill>
              </a:rPr>
              <a:t>테두리</a:t>
            </a:r>
            <a:r>
              <a:rPr lang="en-US" altLang="en-US">
                <a:solidFill>
                  <a:schemeClr val="lt1"/>
                </a:solidFill>
              </a:rPr>
              <a:t>)</a:t>
            </a:r>
            <a:endParaRPr lang="en-US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lt1"/>
                </a:solidFill>
              </a:rPr>
              <a:t>        </a:t>
            </a:r>
            <a:r>
              <a:rPr lang="en-US" altLang="en-US">
                <a:solidFill>
                  <a:srgbClr val="9d5cbb"/>
                </a:solidFill>
              </a:rPr>
              <a:t>return </a:t>
            </a:r>
            <a:r>
              <a:rPr lang="en-US" altLang="en-US">
                <a:solidFill>
                  <a:schemeClr val="lt1"/>
                </a:solidFill>
              </a:rPr>
              <a:t>map.Sample(samp, uv);</a:t>
            </a:r>
            <a:endParaRPr lang="en-US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</a:rPr>
              <a:t>    </a:t>
            </a:r>
            <a:r>
              <a:rPr lang="en-US" altLang="ko-KR">
                <a:solidFill>
                  <a:srgbClr val="baff1a"/>
                </a:solidFill>
              </a:rPr>
              <a:t>//</a:t>
            </a:r>
            <a:r>
              <a:rPr lang="ko-KR" altLang="en-US">
                <a:solidFill>
                  <a:srgbClr val="baff1a"/>
                </a:solidFill>
              </a:rPr>
              <a:t>내부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lt1"/>
                </a:solidFill>
              </a:rPr>
              <a:t>    </a:t>
            </a:r>
            <a:r>
              <a:rPr lang="en-US" altLang="en-US">
                <a:solidFill>
                  <a:srgbClr val="9d5cbb"/>
                </a:solidFill>
              </a:rPr>
              <a:t>return </a:t>
            </a:r>
            <a:r>
              <a:rPr lang="en-US" altLang="en-US">
                <a:solidFill>
                  <a:schemeClr val="lt1"/>
                </a:solidFill>
              </a:rPr>
              <a:t>float4(color.rgb, value);</a:t>
            </a:r>
            <a:endParaRPr lang="en-US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chemeClr val="lt1"/>
                </a:solidFill>
              </a:rPr>
              <a:t>}</a:t>
            </a:r>
            <a:endParaRPr lang="en-US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실행 영상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04875" y="1825625"/>
            <a:ext cx="10448925" cy="4351338"/>
          </a:xfrm>
        </p:spPr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"/>
          <p:cNvSpPr/>
          <p:nvPr/>
        </p:nvSpPr>
        <p:spPr>
          <a:xfrm>
            <a:off x="3095625" y="1509712"/>
            <a:ext cx="5981699" cy="4629150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0"/>
          </p:nvPr>
        </p:nvSpPr>
        <p:spPr>
          <a:xfrm>
            <a:off x="1476102" y="365125"/>
            <a:ext cx="9877697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게임 소개</a:t>
            </a:r>
            <a:r>
              <a:rPr lang="en-US" altLang="ko-KR"/>
              <a:t>(</a:t>
            </a:r>
            <a:r>
              <a:rPr lang="ko-KR" altLang="en-US"/>
              <a:t>원작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7" name="온라인 미디어 6" title="포켓몬 불가사의 던전 파랑 구조대 CM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>
              <a:extLst>
                <a:ext uri="902D6385-CB7F-49a9-B0FC-64C1F869F237">
                  <hp:hncflashPr xmlns:hp="http://schemas.haansoft.com/office/presentation/8.0" scaleMode="0"/>
                </a:ext>
              </a:extLst>
            </a:videoFile>
          </p:nvPr>
        </p:nvPicPr>
        <p:blipFill rotWithShape="1">
          <a:blip r:embed="rId4"/>
          <a:stretch>
            <a:fillRect/>
          </a:stretch>
        </p:blipFill>
        <p:spPr>
          <a:xfrm>
            <a:off x="3194844" y="1647495"/>
            <a:ext cx="5802312" cy="435133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410788" y="365125"/>
            <a:ext cx="9943011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클래스 구조</a:t>
            </a:r>
            <a:endParaRPr lang="ko-KR" altLang="en-US"/>
          </a:p>
        </p:txBody>
      </p:sp>
      <p:pic>
        <p:nvPicPr>
          <p:cNvPr id="10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pic>
        <p:nvPicPr>
          <p:cNvPr id="11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838199" y="1974381"/>
            <a:ext cx="10515600" cy="29092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973138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던전 타일맵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>
            <a:fillRect/>
          </a:stretch>
        </p:blipFill>
        <p:spPr>
          <a:xfrm>
            <a:off x="447675" y="1376673"/>
            <a:ext cx="5181600" cy="3039440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47674" y="4464049"/>
            <a:ext cx="5181600" cy="1817687"/>
          </a:xfrm>
        </p:spPr>
        <p:txBody>
          <a:bodyPr/>
          <a:lstStyle/>
          <a:p>
            <a:pPr>
              <a:defRPr/>
            </a:pPr>
            <a:r>
              <a:rPr lang="ko-KR" altLang="en-US" sz="2000"/>
              <a:t>활동할 던전의 맵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각 타일과 위치정보를 가진다</a:t>
            </a:r>
            <a:endParaRPr lang="ko-KR" altLang="en-US" sz="2000"/>
          </a:p>
        </p:txBody>
      </p:sp>
      <p:sp>
        <p:nvSpPr>
          <p:cNvPr id="8" name="내용 개체 틀 3"/>
          <p:cNvSpPr/>
          <p:nvPr/>
        </p:nvSpPr>
        <p:spPr>
          <a:xfrm>
            <a:off x="5657850" y="639762"/>
            <a:ext cx="6191248" cy="5827713"/>
          </a:xfrm>
          <a:prstGeom prst="rect">
            <a:avLst/>
          </a:prstGeom>
          <a:solidFill>
            <a:schemeClr val="dk1">
              <a:alpha val="100000"/>
            </a:schemeClr>
          </a:solidFill>
          <a:ln>
            <a:solidFill>
              <a:schemeClr val="dk1"/>
            </a:solidFill>
          </a:ln>
        </p:spPr>
        <p:txBody>
          <a:bodyPr vert="horz" lIns="91440" tIns="45720" rIns="91440" bIns="45720">
            <a:normAutofit fontScale="92500" lnSpcReduction="20000"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주요 멤버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]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vector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Quad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*&gt; bgTiles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배경 타일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vector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Quad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*&gt; objTiles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특수 타일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Vector2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tileSize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각 타일의 크기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int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width, height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맵 가로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 세로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드로우 인스턴스를 위한 위치정보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vector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accent1"/>
                </a:solidFill>
                <a:latin typeface="맑은 고딕"/>
                <a:ea typeface="맑은 고딕"/>
                <a:cs typeface="맑은 고딕"/>
              </a:rPr>
              <a:t>struct TileInstanceData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&gt; instances 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주요 메소드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]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void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Render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()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그리기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void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Load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string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file)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파일에서 던전 정보 불러오기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특정 위치에서 특정 방향으로 이동 가능한지 확인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bool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SetMove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맑은 고딕"/>
                <a:ea typeface="맑은 고딕"/>
                <a:cs typeface="맑은 고딕"/>
              </a:rPr>
              <a:t>IN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startX,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맑은 고딕"/>
                <a:ea typeface="맑은 고딕"/>
                <a:cs typeface="맑은 고딕"/>
              </a:rPr>
              <a:t>IN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 startY,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맑은 고딕"/>
                <a:ea typeface="맑은 고딕"/>
                <a:cs typeface="맑은 고딕"/>
              </a:rPr>
              <a:t>IN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dirX,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맑은 고딕"/>
                <a:ea typeface="맑은 고딕"/>
                <a:cs typeface="맑은 고딕"/>
              </a:rPr>
              <a:t>IN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dirY, 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		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맑은 고딕"/>
                <a:ea typeface="맑은 고딕"/>
                <a:cs typeface="맑은 고딕"/>
              </a:rPr>
              <a:t>OUT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Vector2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&amp; destPos)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조건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(condition)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에 맞는 타일 좌표 목록 받기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vector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POINT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&gt;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GetPointsByCondition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function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bool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POINT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)&gt; condition)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//현 위치에서 인식할 수 있는 타일들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vector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pair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,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int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&gt;&gt;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DetectableTiles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4472c4"/>
                </a:solidFill>
                <a:latin typeface="맑은 고딕"/>
                <a:ea typeface="맑은 고딕"/>
                <a:cs typeface="맑은 고딕"/>
              </a:rPr>
              <a:t>POINT </a:t>
            </a:r>
            <a:r>
              <a: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curPoint)</a:t>
            </a: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en-US" sz="14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//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맑은 고딕"/>
                <a:ea typeface="맑은 고딕"/>
                <a:cs typeface="맑은 고딕"/>
              </a:rPr>
              <a:t>그 외 기타 등등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baff1a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92551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던전 타일맵 </a:t>
            </a:r>
            <a:r>
              <a:rPr lang="en-US" altLang="ko-KR"/>
              <a:t>: </a:t>
            </a:r>
            <a:r>
              <a:rPr lang="ko-KR" altLang="en-US"/>
              <a:t>타일 인스턴싱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00100" y="2263775"/>
            <a:ext cx="5181600" cy="3998913"/>
          </a:xfrm>
          <a:solidFill>
            <a:schemeClr val="dk1"/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  <a:defRPr/>
            </a:pPr>
            <a:r>
              <a:rPr lang="en-US" altLang="ko-KR">
                <a:solidFill>
                  <a:srgbClr val="baff1a"/>
                </a:solidFill>
              </a:rPr>
              <a:t>//C++</a:t>
            </a:r>
            <a:endParaRPr lang="en-US" altLang="ko-KR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accent1"/>
                </a:solidFill>
              </a:rPr>
              <a:t>void</a:t>
            </a:r>
            <a:r>
              <a:rPr lang="en-US" altLang="en-US">
                <a:solidFill>
                  <a:schemeClr val="lt1"/>
                </a:solidFill>
              </a:rPr>
              <a:t> Render()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</a:rPr>
              <a:t>{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</a:t>
            </a:r>
            <a:r>
              <a:rPr lang="en-US" altLang="en-US">
                <a:solidFill>
                  <a:srgbClr val="baff1a"/>
                </a:solidFill>
              </a:rPr>
              <a:t>//배경 타일에 인스턴싱 사용</a:t>
            </a:r>
            <a:endParaRPr lang="en-US" altLang="en-US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instanceBuffer-&gt;Set(1);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quad-&gt;SetRender();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BgTileManager::Get()-&gt;GetLandTexture()-&gt;PSSet(1);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BgTileManager::Get()-&gt;GetWaterTexture()-&gt;PSSet(2);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DC-&gt;DrawIndexedInstanced(6, 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		</a:t>
            </a:r>
            <a:r>
              <a:rPr lang="en-US" altLang="en-US">
                <a:solidFill>
                  <a:schemeClr val="lt1"/>
                </a:solidFill>
              </a:rPr>
              <a:t>(</a:t>
            </a:r>
            <a:r>
              <a:rPr lang="en-US" altLang="en-US">
                <a:solidFill>
                  <a:schemeClr val="accent1"/>
                </a:solidFill>
              </a:rPr>
              <a:t>UINT</a:t>
            </a:r>
            <a:r>
              <a:rPr lang="en-US" altLang="en-US">
                <a:solidFill>
                  <a:schemeClr val="lt1"/>
                </a:solidFill>
              </a:rPr>
              <a:t>)bgTiles.size(), 0, 0, 0);</a:t>
            </a:r>
            <a:endParaRPr lang="en-US" altLang="en-US">
              <a:solidFill>
                <a:schemeClr val="lt1"/>
              </a:solidFill>
            </a:endParaRPr>
          </a:p>
          <a:p>
            <a:pPr>
              <a:defRPr/>
            </a:pP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</a:t>
            </a:r>
            <a:r>
              <a:rPr lang="en-US" altLang="en-US">
                <a:solidFill>
                  <a:srgbClr val="baff1a"/>
                </a:solidFill>
              </a:rPr>
              <a:t>//</a:t>
            </a:r>
            <a:r>
              <a:rPr lang="ko-KR" altLang="en-US">
                <a:solidFill>
                  <a:srgbClr val="baff1a"/>
                </a:solidFill>
              </a:rPr>
              <a:t>오브젝트 타일은 그냥 출력</a:t>
            </a:r>
            <a:r>
              <a:rPr lang="en-US" altLang="ko-KR">
                <a:solidFill>
                  <a:srgbClr val="baff1a"/>
                </a:solidFill>
              </a:rPr>
              <a:t>.</a:t>
            </a:r>
            <a:r>
              <a:rPr lang="ko-KR" altLang="en-US">
                <a:solidFill>
                  <a:srgbClr val="baff1a"/>
                </a:solidFill>
              </a:rPr>
              <a:t> </a:t>
            </a:r>
            <a:endParaRPr lang="ko-KR" altLang="en-US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ko-KR">
                <a:solidFill>
                  <a:srgbClr val="baff1a"/>
                </a:solidFill>
              </a:rPr>
              <a:t>	//</a:t>
            </a:r>
            <a:r>
              <a:rPr lang="ko-KR" altLang="en-US">
                <a:solidFill>
                  <a:srgbClr val="baff1a"/>
                </a:solidFill>
              </a:rPr>
              <a:t>각 타일에는 </a:t>
            </a:r>
            <a:r>
              <a:rPr lang="en-US" altLang="ko-KR">
                <a:solidFill>
                  <a:srgbClr val="baff1a"/>
                </a:solidFill>
              </a:rPr>
              <a:t>FrustumCurring</a:t>
            </a:r>
            <a:r>
              <a:rPr lang="ko-KR" altLang="en-US">
                <a:solidFill>
                  <a:srgbClr val="baff1a"/>
                </a:solidFill>
              </a:rPr>
              <a:t>이 설정되어 있다</a:t>
            </a:r>
            <a:endParaRPr lang="ko-KR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for (</a:t>
            </a:r>
            <a:r>
              <a:rPr lang="en-US" altLang="en-US">
                <a:solidFill>
                  <a:schemeClr val="accent1"/>
                </a:solidFill>
              </a:rPr>
              <a:t>auto</a:t>
            </a:r>
            <a:r>
              <a:rPr lang="en-US" altLang="en-US">
                <a:solidFill>
                  <a:schemeClr val="lt1"/>
                </a:solidFill>
              </a:rPr>
              <a:t> obj : objTiles)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		obj-&gt;Render();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}</a:t>
            </a:r>
            <a:endParaRPr lang="en-US" altLang="en-US">
              <a:solidFill>
                <a:schemeClr val="lt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0" y="2682875"/>
            <a:ext cx="5181600" cy="3408363"/>
          </a:xfrm>
          <a:solidFill>
            <a:schemeClr val="dk1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  <a:defRPr/>
            </a:pPr>
            <a:r>
              <a:rPr lang="en-US" altLang="ko-KR">
                <a:solidFill>
                  <a:srgbClr val="baff1a"/>
                </a:solidFill>
              </a:rPr>
              <a:t>//HLSL</a:t>
            </a:r>
            <a:endParaRPr lang="en-US" altLang="ko-KR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accent1"/>
                </a:solidFill>
              </a:rPr>
              <a:t>float4 </a:t>
            </a:r>
            <a:r>
              <a:rPr lang="en-US" altLang="en-US">
                <a:solidFill>
                  <a:schemeClr val="lt1"/>
                </a:solidFill>
              </a:rPr>
              <a:t>PS(PixelInput input) : SV_TARGET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{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</a:t>
            </a:r>
            <a:r>
              <a:rPr lang="en-US" altLang="en-US">
                <a:solidFill>
                  <a:schemeClr val="accent1"/>
                </a:solidFill>
              </a:rPr>
              <a:t>float2</a:t>
            </a:r>
            <a:r>
              <a:rPr lang="en-US" altLang="en-US">
                <a:solidFill>
                  <a:schemeClr val="lt1"/>
                </a:solidFill>
              </a:rPr>
              <a:t> uv = input.uv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>
                <a:solidFill>
                  <a:schemeClr val="lt1"/>
                </a:solidFill>
              </a:rPr>
              <a:t>	</a:t>
            </a:r>
            <a:r>
              <a:rPr lang="en-US" altLang="en-US">
                <a:solidFill>
                  <a:schemeClr val="lt1"/>
                </a:solidFill>
              </a:rPr>
              <a:t>+</a:t>
            </a:r>
            <a:r>
              <a:rPr lang="en-US" altLang="ko-KR">
                <a:solidFill>
                  <a:schemeClr val="lt1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</a:rPr>
              <a:t>(input.curFrame / input.maxFrame); 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</a:t>
            </a:r>
            <a:r>
              <a:rPr lang="en-US" altLang="en-US">
                <a:solidFill>
                  <a:srgbClr val="9d5cbb"/>
                </a:solidFill>
              </a:rPr>
              <a:t>if</a:t>
            </a:r>
            <a:r>
              <a:rPr lang="en-US" altLang="en-US">
                <a:solidFill>
                  <a:schemeClr val="lt1"/>
                </a:solidFill>
              </a:rPr>
              <a:t> (input.tileType == 3)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    </a:t>
            </a:r>
            <a:r>
              <a:rPr lang="en-US" altLang="en-US">
                <a:solidFill>
                  <a:srgbClr val="9d5cbb"/>
                </a:solidFill>
              </a:rPr>
              <a:t>return </a:t>
            </a:r>
            <a:r>
              <a:rPr lang="en-US" altLang="en-US">
                <a:solidFill>
                  <a:schemeClr val="lt1"/>
                </a:solidFill>
              </a:rPr>
              <a:t>landMap.Sample(samp, uv) * color;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</a:t>
            </a:r>
            <a:r>
              <a:rPr lang="en-US" altLang="en-US">
                <a:solidFill>
                  <a:srgbClr val="9d5cbb"/>
                </a:solidFill>
              </a:rPr>
              <a:t>if</a:t>
            </a:r>
            <a:r>
              <a:rPr lang="en-US" altLang="ko-KR">
                <a:solidFill>
                  <a:srgbClr val="9d5cbb"/>
                </a:solidFill>
              </a:rPr>
              <a:t> </a:t>
            </a:r>
            <a:r>
              <a:rPr lang="en-US" altLang="en-US">
                <a:solidFill>
                  <a:schemeClr val="lt1"/>
                </a:solidFill>
              </a:rPr>
              <a:t>(input.tileType == 2)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    </a:t>
            </a:r>
            <a:r>
              <a:rPr lang="en-US" altLang="en-US">
                <a:solidFill>
                  <a:srgbClr val="9d5cbb"/>
                </a:solidFill>
              </a:rPr>
              <a:t>return </a:t>
            </a:r>
            <a:r>
              <a:rPr lang="en-US" altLang="en-US">
                <a:solidFill>
                  <a:schemeClr val="lt1"/>
                </a:solidFill>
              </a:rPr>
              <a:t>waterMap.Sample(samp, uv) * color;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    </a:t>
            </a:r>
            <a:r>
              <a:rPr lang="en-US" altLang="en-US">
                <a:solidFill>
                  <a:srgbClr val="9d5cbb"/>
                </a:solidFill>
              </a:rPr>
              <a:t>return </a:t>
            </a:r>
            <a:r>
              <a:rPr lang="en-US" altLang="en-US">
                <a:solidFill>
                  <a:schemeClr val="lt1"/>
                </a:solidFill>
              </a:rPr>
              <a:t>wallMap.Sample(samp, uv) * color;</a:t>
            </a:r>
            <a:endParaRPr lang="en-US" altLang="en-US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>
                <a:solidFill>
                  <a:schemeClr val="lt1"/>
                </a:solidFill>
              </a:rPr>
              <a:t>}</a:t>
            </a:r>
            <a:endParaRPr lang="en-US" altLang="en-US">
              <a:solidFill>
                <a:schemeClr val="lt1"/>
              </a:solidFill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857250" y="1462087"/>
            <a:ext cx="10639424" cy="64103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배경 타일이 최소 </a:t>
            </a:r>
            <a:r>
              <a:rPr lang="en-US" altLang="ko-KR"/>
              <a:t>900</a:t>
            </a:r>
            <a:r>
              <a:rPr lang="ko-KR" altLang="en-US"/>
              <a:t>개가 있고 한 화면에만 몇십개를 쓰니 출력하려고 하면 프레임이 너무 떨어졌다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=&gt;</a:t>
            </a:r>
            <a:r>
              <a:rPr lang="ko-KR" altLang="en-US"/>
              <a:t> 인스턴싱으로 해결</a:t>
            </a:r>
            <a:r>
              <a:rPr lang="en-US" altLang="ko-KR"/>
              <a:t>.</a:t>
            </a:r>
            <a:r>
              <a:rPr lang="ko-KR" altLang="en-US"/>
              <a:t> 배치 형태가 같은 텍스처를 각각 벽</a:t>
            </a:r>
            <a:r>
              <a:rPr lang="en-US" altLang="ko-KR"/>
              <a:t>,</a:t>
            </a:r>
            <a:r>
              <a:rPr lang="ko-KR" altLang="en-US"/>
              <a:t> 물</a:t>
            </a:r>
            <a:r>
              <a:rPr lang="en-US" altLang="ko-KR"/>
              <a:t>,</a:t>
            </a:r>
            <a:r>
              <a:rPr lang="ko-KR" altLang="en-US"/>
              <a:t> 땅으로 사용하여 출력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984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DungeonBgTile, BgTileManager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1190625" y="1725799"/>
            <a:ext cx="3715180" cy="2179263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81100" y="4205599"/>
            <a:ext cx="3728176" cy="2186886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295399" y="1366837"/>
            <a:ext cx="3438526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In </a:t>
            </a:r>
            <a:r>
              <a:rPr lang="ko-KR" altLang="en-US"/>
              <a:t>에디터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1190624" y="3919537"/>
            <a:ext cx="3571875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In </a:t>
            </a:r>
            <a:r>
              <a:rPr lang="ko-KR" altLang="en-US"/>
              <a:t>게임</a:t>
            </a: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5133975" y="1700208"/>
            <a:ext cx="6057900" cy="4812986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[DungeonBgTile</a:t>
            </a:r>
            <a:r>
              <a:rPr lang="en-US" altLang="ko-KR">
                <a:solidFill>
                  <a:schemeClr val="lt1"/>
                </a:solidFill>
              </a:rPr>
              <a:t>] </a:t>
            </a:r>
            <a:endParaRPr lang="ko-KR" altLang="en-US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-</a:t>
            </a:r>
            <a:r>
              <a:rPr lang="ko-KR" altLang="en-US" sz="1400">
                <a:solidFill>
                  <a:schemeClr val="lt1"/>
                </a:solidFill>
              </a:rPr>
              <a:t> 맵에 그려질 배경 타일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[</a:t>
            </a:r>
            <a:r>
              <a:rPr lang="ko-KR" altLang="en-US" sz="1400">
                <a:solidFill>
                  <a:schemeClr val="lt1"/>
                </a:solidFill>
              </a:rPr>
              <a:t>주요 멤버</a:t>
            </a:r>
            <a:r>
              <a:rPr lang="en-US" altLang="ko-KR" sz="1400">
                <a:solidFill>
                  <a:schemeClr val="lt1"/>
                </a:solidFill>
              </a:rPr>
              <a:t>]</a:t>
            </a:r>
            <a:endParaRPr lang="en-US" altLang="ko-KR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accent5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gridFlag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좌상부터 우하까지 </a:t>
            </a:r>
            <a:r>
              <a:rPr lang="en-US" altLang="ko-KR" sz="1400">
                <a:solidFill>
                  <a:srgbClr val="baff1a"/>
                </a:solidFill>
              </a:rPr>
              <a:t>8</a:t>
            </a:r>
            <a:r>
              <a:rPr lang="ko-KR" altLang="en-US" sz="1400">
                <a:solidFill>
                  <a:srgbClr val="baff1a"/>
                </a:solidFill>
              </a:rPr>
              <a:t>방향 주변 정보</a:t>
            </a:r>
            <a:r>
              <a:rPr lang="en-US" altLang="ko-KR" sz="1400">
                <a:solidFill>
                  <a:srgbClr val="baff1a"/>
                </a:solidFill>
              </a:rPr>
              <a:t>.</a:t>
            </a:r>
            <a:r>
              <a:rPr lang="ko-KR" altLang="en-US" sz="1400">
                <a:solidFill>
                  <a:srgbClr val="baff1a"/>
                </a:solidFill>
              </a:rPr>
              <a:t> 비트마스킹으로 저장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endParaRPr lang="en-US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000">
                <a:solidFill>
                  <a:schemeClr val="lt1"/>
                </a:solidFill>
              </a:rPr>
              <a:t>[BGTileManager]</a:t>
            </a:r>
            <a:endParaRPr lang="en-US" altLang="ko-KR" sz="20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-</a:t>
            </a:r>
            <a:r>
              <a:rPr lang="ko-KR" altLang="en-US" sz="1400">
                <a:solidFill>
                  <a:schemeClr val="lt1"/>
                </a:solidFill>
              </a:rPr>
              <a:t> 타일 객체 자체는 타일맵에서 관리하지만 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-</a:t>
            </a:r>
            <a:r>
              <a:rPr lang="ko-KR" altLang="en-US" sz="1400">
                <a:solidFill>
                  <a:schemeClr val="lt1"/>
                </a:solidFill>
              </a:rPr>
              <a:t> 텍스처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방향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방 판별 요소 등 필요한 정보를 담고 있다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[</a:t>
            </a:r>
            <a:r>
              <a:rPr lang="ko-KR" altLang="en-US" sz="1400">
                <a:solidFill>
                  <a:schemeClr val="lt1"/>
                </a:solidFill>
              </a:rPr>
              <a:t>주요 메소드</a:t>
            </a:r>
            <a:r>
              <a:rPr lang="en-US" altLang="ko-KR" sz="1400">
                <a:solidFill>
                  <a:schemeClr val="lt1"/>
                </a:solidFill>
              </a:rPr>
              <a:t>]</a:t>
            </a:r>
            <a:endParaRPr lang="en-US" altLang="ko-KR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rgbClr val="baff1a"/>
                </a:solidFill>
              </a:rPr>
              <a:t>//상하좌우 대각선 정보를 </a:t>
            </a:r>
            <a:r>
              <a:rPr lang="ko-KR" altLang="en-US" sz="1400">
                <a:solidFill>
                  <a:srgbClr val="baff1a"/>
                </a:solidFill>
              </a:rPr>
              <a:t>받아 </a:t>
            </a:r>
            <a:r>
              <a:rPr lang="en-US" altLang="ko-KR" sz="1400">
                <a:solidFill>
                  <a:srgbClr val="baff1a"/>
                </a:solidFill>
              </a:rPr>
              <a:t>UV</a:t>
            </a:r>
            <a:r>
              <a:rPr lang="ko-KR" altLang="en-US" sz="1400">
                <a:solidFill>
                  <a:srgbClr val="baff1a"/>
                </a:solidFill>
              </a:rPr>
              <a:t>좌표를 반환</a:t>
            </a:r>
            <a:endParaRPr lang="ko-KR" altLang="en-US" sz="14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accent1"/>
                </a:solidFill>
              </a:rPr>
              <a:t>POINT </a:t>
            </a:r>
            <a:r>
              <a:rPr lang="en-US" altLang="ko-KR" sz="1400">
                <a:solidFill>
                  <a:schemeClr val="lt1"/>
                </a:solidFill>
              </a:rPr>
              <a:t>GetGrid(</a:t>
            </a:r>
            <a:r>
              <a:rPr lang="en-US" altLang="ko-KR" sz="1400">
                <a:solidFill>
                  <a:schemeClr val="accent1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flag);</a:t>
            </a:r>
            <a:endParaRPr lang="en-US" altLang="ko-KR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해당 좌표가 방인지 아닌지 판별</a:t>
            </a:r>
            <a:endParaRPr lang="en-US" altLang="ko-KR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rgbClr val="6182d6"/>
                </a:solidFill>
              </a:rPr>
              <a:t>bool </a:t>
            </a:r>
            <a:r>
              <a:rPr lang="en-US" altLang="ko-KR" sz="1400">
                <a:solidFill>
                  <a:schemeClr val="lt1"/>
                </a:solidFill>
              </a:rPr>
              <a:t>IsRoom(</a:t>
            </a:r>
            <a:r>
              <a:rPr lang="en-US" altLang="ko-KR" sz="1400">
                <a:solidFill>
                  <a:schemeClr val="accent1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flag);</a:t>
            </a:r>
            <a:r>
              <a:rPr lang="ko-KR" altLang="en-US" sz="1400">
                <a:solidFill>
                  <a:schemeClr val="lt1"/>
                </a:solidFill>
              </a:rPr>
              <a:t>	</a:t>
            </a:r>
            <a:endParaRPr lang="en-US" altLang="ko-KR" sz="1400">
              <a:solidFill>
                <a:srgbClr val="baff1a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타일 텍스처에 따라 벽</a:t>
            </a:r>
            <a:r>
              <a:rPr lang="en-US" altLang="ko-KR" sz="1400">
                <a:solidFill>
                  <a:srgbClr val="baff1a"/>
                </a:solidFill>
              </a:rPr>
              <a:t>,</a:t>
            </a:r>
            <a:r>
              <a:rPr lang="ko-KR" altLang="en-US" sz="1400">
                <a:solidFill>
                  <a:srgbClr val="baff1a"/>
                </a:solidFill>
              </a:rPr>
              <a:t> 바닥</a:t>
            </a:r>
            <a:r>
              <a:rPr lang="en-US" altLang="ko-KR" sz="1400">
                <a:solidFill>
                  <a:srgbClr val="baff1a"/>
                </a:solidFill>
              </a:rPr>
              <a:t>,</a:t>
            </a:r>
            <a:r>
              <a:rPr lang="ko-KR" altLang="en-US" sz="1400">
                <a:solidFill>
                  <a:srgbClr val="baff1a"/>
                </a:solidFill>
              </a:rPr>
              <a:t> 물을 판별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accent1"/>
                </a:solidFill>
              </a:rPr>
              <a:t>TileType </a:t>
            </a:r>
            <a:r>
              <a:rPr lang="en-US" altLang="ko-KR" sz="1400">
                <a:solidFill>
                  <a:schemeClr val="lt1"/>
                </a:solidFill>
              </a:rPr>
              <a:t>GetTileType(</a:t>
            </a:r>
            <a:r>
              <a:rPr lang="en-US" altLang="ko-KR" sz="1400">
                <a:solidFill>
                  <a:schemeClr val="accent1"/>
                </a:solidFill>
              </a:rPr>
              <a:t>Texture</a:t>
            </a:r>
            <a:r>
              <a:rPr lang="en-US" altLang="ko-KR" sz="1400">
                <a:solidFill>
                  <a:schemeClr val="lt1"/>
                </a:solidFill>
              </a:rPr>
              <a:t>* texture);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현재 타일에서 특정 방향으로 이동할 수 있는지 반환</a:t>
            </a:r>
            <a:endParaRPr lang="ko-KR" altLang="en-US" sz="1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1400">
                <a:solidFill>
                  <a:schemeClr val="accent1"/>
                </a:solidFill>
              </a:rPr>
              <a:t>bool </a:t>
            </a:r>
            <a:r>
              <a:rPr lang="en-US" altLang="ko-KR" sz="1400">
                <a:solidFill>
                  <a:schemeClr val="lt1"/>
                </a:solidFill>
              </a:rPr>
              <a:t>CheckMovable(</a:t>
            </a:r>
            <a:r>
              <a:rPr lang="en-US" altLang="ko-KR" sz="1400">
                <a:solidFill>
                  <a:schemeClr val="accent1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tileFlag, </a:t>
            </a:r>
            <a:r>
              <a:rPr lang="en-US" altLang="ko-KR" sz="1400">
                <a:solidFill>
                  <a:schemeClr val="accent1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dirX, </a:t>
            </a:r>
            <a:r>
              <a:rPr lang="en-US" altLang="ko-KR" sz="1400">
                <a:solidFill>
                  <a:schemeClr val="accent1"/>
                </a:solidFill>
              </a:rPr>
              <a:t>int </a:t>
            </a:r>
            <a:r>
              <a:rPr lang="en-US" altLang="ko-KR" sz="1400">
                <a:solidFill>
                  <a:schemeClr val="lt1"/>
                </a:solidFill>
              </a:rPr>
              <a:t>dirY);</a:t>
            </a:r>
            <a:endParaRPr lang="en-US" altLang="ko-KR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0398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던전 타일맵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DectectableTiles</a:t>
            </a:r>
            <a:endParaRPr lang="en-US" altLang="ko-KR"/>
          </a:p>
        </p:txBody>
      </p:sp>
      <p:sp>
        <p:nvSpPr>
          <p:cNvPr id="4" name="내용 개체 틀 2"/>
          <p:cNvSpPr/>
          <p:nvPr/>
        </p:nvSpPr>
        <p:spPr>
          <a:xfrm>
            <a:off x="6096000" y="1597025"/>
            <a:ext cx="5495926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2301875"/>
            <a:ext cx="10515600" cy="4141788"/>
          </a:xfrm>
          <a:solidFill>
            <a:schemeClr val="dk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ko-KR" sz="1400">
                <a:solidFill>
                  <a:schemeClr val="accent1"/>
                </a:solidFill>
              </a:rPr>
              <a:t>vector</a:t>
            </a:r>
            <a:r>
              <a:rPr lang="en-US" altLang="ko-KR" sz="1400">
                <a:solidFill>
                  <a:schemeClr val="lt1"/>
                </a:solidFill>
              </a:rPr>
              <a:t>&lt;</a:t>
            </a:r>
            <a:r>
              <a:rPr lang="en-US" altLang="ko-KR" sz="1400">
                <a:solidFill>
                  <a:schemeClr val="accent1"/>
                </a:solidFill>
              </a:rPr>
              <a:t>POINT</a:t>
            </a:r>
            <a:r>
              <a:rPr lang="en-US" altLang="ko-KR" sz="1400">
                <a:solidFill>
                  <a:schemeClr val="lt1"/>
                </a:solidFill>
              </a:rPr>
              <a:t>&gt;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DectectableTiles(</a:t>
            </a:r>
            <a:r>
              <a:rPr lang="ko-KR" altLang="en-US" sz="1400">
                <a:solidFill>
                  <a:schemeClr val="lt1"/>
                </a:solidFill>
              </a:rPr>
              <a:t>시작 좌표</a:t>
            </a:r>
            <a:r>
              <a:rPr lang="en-US" altLang="ko-KR" sz="1400">
                <a:solidFill>
                  <a:schemeClr val="lt1"/>
                </a:solidFill>
              </a:rPr>
              <a:t>) {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chemeClr val="accent1"/>
                </a:solidFill>
              </a:rPr>
              <a:t>map</a:t>
            </a:r>
            <a:r>
              <a:rPr lang="en-US" altLang="ko-KR" sz="1400">
                <a:solidFill>
                  <a:schemeClr val="lt1"/>
                </a:solidFill>
              </a:rPr>
              <a:t>&lt;</a:t>
            </a:r>
            <a:r>
              <a:rPr lang="ko-KR" altLang="en-US" sz="1400">
                <a:solidFill>
                  <a:schemeClr val="accent1"/>
                </a:solidFill>
              </a:rPr>
              <a:t>좌표</a:t>
            </a:r>
            <a:r>
              <a:rPr lang="en-US" altLang="ko-KR" sz="1400">
                <a:solidFill>
                  <a:schemeClr val="accent1"/>
                </a:solidFill>
              </a:rPr>
              <a:t>,</a:t>
            </a:r>
            <a:r>
              <a:rPr lang="ko-KR" altLang="en-US" sz="1400">
                <a:solidFill>
                  <a:schemeClr val="accent1"/>
                </a:solidFill>
              </a:rPr>
              <a:t> 판별 플래그</a:t>
            </a:r>
            <a:r>
              <a:rPr lang="en-US" altLang="ko-KR" sz="1400">
                <a:solidFill>
                  <a:schemeClr val="lt1"/>
                </a:solidFill>
              </a:rPr>
              <a:t>(</a:t>
            </a:r>
            <a:r>
              <a:rPr lang="en-US" altLang="ko-KR" sz="1400">
                <a:solidFill>
                  <a:schemeClr val="accent1"/>
                </a:solidFill>
              </a:rPr>
              <a:t>int</a:t>
            </a:r>
            <a:r>
              <a:rPr lang="en-US" altLang="ko-KR" sz="1400">
                <a:solidFill>
                  <a:schemeClr val="lt1"/>
                </a:solidFill>
              </a:rPr>
              <a:t>)&gt; check;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chemeClr val="lt1"/>
                </a:solidFill>
              </a:rPr>
              <a:t>pq.push(</a:t>
            </a:r>
            <a:r>
              <a:rPr lang="en-US" altLang="ko-KR" sz="1400">
                <a:solidFill>
                  <a:schemeClr val="accent1"/>
                </a:solidFill>
              </a:rPr>
              <a:t>DetectNode</a:t>
            </a:r>
            <a:r>
              <a:rPr lang="en-US" altLang="ko-KR" sz="1400">
                <a:solidFill>
                  <a:schemeClr val="lt1"/>
                </a:solidFill>
              </a:rPr>
              <a:t>(</a:t>
            </a:r>
            <a:r>
              <a:rPr lang="ko-KR" altLang="en-US" sz="1400">
                <a:solidFill>
                  <a:schemeClr val="lt1"/>
                </a:solidFill>
              </a:rPr>
              <a:t>시작 좌표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판별 플래그</a:t>
            </a:r>
            <a:r>
              <a:rPr lang="en-US" altLang="ko-KR" sz="1400">
                <a:solidFill>
                  <a:schemeClr val="lt1"/>
                </a:solidFill>
              </a:rPr>
              <a:t>:3, </a:t>
            </a:r>
            <a:r>
              <a:rPr lang="ko-KR" altLang="en-US" sz="1400">
                <a:solidFill>
                  <a:schemeClr val="lt1"/>
                </a:solidFill>
              </a:rPr>
              <a:t>거리</a:t>
            </a:r>
            <a:r>
              <a:rPr lang="en-US" altLang="ko-KR" sz="1400">
                <a:solidFill>
                  <a:schemeClr val="lt1"/>
                </a:solidFill>
              </a:rPr>
              <a:t>:0));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rgbClr val="baff1a"/>
                </a:solidFill>
              </a:rPr>
              <a:t>//pq : priority_queue</a:t>
            </a:r>
            <a:endParaRPr lang="en-US" altLang="ko-KR" sz="14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rgbClr val="9d5cbb"/>
                </a:solidFill>
              </a:rPr>
              <a:t>	</a:t>
            </a:r>
            <a:r>
              <a:rPr lang="en-US" altLang="ko-KR" sz="1400">
                <a:solidFill>
                  <a:srgbClr val="9d5cbb"/>
                </a:solidFill>
              </a:rPr>
              <a:t>while</a:t>
            </a:r>
            <a:r>
              <a:rPr lang="en-US" altLang="ko-KR" sz="1400">
                <a:solidFill>
                  <a:schemeClr val="lt1"/>
                </a:solidFill>
              </a:rPr>
              <a:t>(!pq.empty()) {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chemeClr val="lt1"/>
                </a:solidFill>
              </a:rPr>
              <a:t>		</a:t>
            </a:r>
            <a:r>
              <a:rPr lang="en-US" altLang="ko-KR" sz="1400">
                <a:solidFill>
                  <a:schemeClr val="lt1"/>
                </a:solidFill>
              </a:rPr>
              <a:t>curNode = pq.top(); pq.pop();	</a:t>
            </a:r>
            <a:r>
              <a:rPr lang="en-US" altLang="ko-KR" sz="1400">
                <a:solidFill>
                  <a:srgbClr val="baff1a"/>
                </a:solidFill>
              </a:rPr>
              <a:t>//pq</a:t>
            </a:r>
            <a:r>
              <a:rPr lang="ko-KR" altLang="en-US" sz="1400">
                <a:solidFill>
                  <a:srgbClr val="baff1a"/>
                </a:solidFill>
              </a:rPr>
              <a:t>에서 다음 노드를 뺀다</a:t>
            </a:r>
            <a:endParaRPr lang="ko-KR" altLang="en-US" sz="14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	</a:t>
            </a: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현재 노드의 플래그가 </a:t>
            </a:r>
            <a:r>
              <a:rPr lang="en-US" altLang="ko-KR" sz="1400">
                <a:solidFill>
                  <a:srgbClr val="baff1a"/>
                </a:solidFill>
              </a:rPr>
              <a:t>check</a:t>
            </a:r>
            <a:r>
              <a:rPr lang="ko-KR" altLang="en-US" sz="1400">
                <a:solidFill>
                  <a:srgbClr val="baff1a"/>
                </a:solidFill>
              </a:rPr>
              <a:t>에 기록된 것 보다 높다면 스킵</a:t>
            </a:r>
            <a:endParaRPr lang="ko-KR" altLang="en-US" sz="14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chemeClr val="lt1"/>
                </a:solidFill>
              </a:rPr>
              <a:t>		</a:t>
            </a:r>
            <a:r>
              <a:rPr lang="en-US" altLang="ko-KR" sz="1400">
                <a:solidFill>
                  <a:srgbClr val="9d5cbb"/>
                </a:solidFill>
              </a:rPr>
              <a:t>if</a:t>
            </a:r>
            <a:r>
              <a:rPr lang="en-US" altLang="ko-KR" sz="1400">
                <a:solidFill>
                  <a:schemeClr val="lt1"/>
                </a:solidFill>
              </a:rPr>
              <a:t>(check[</a:t>
            </a:r>
            <a:r>
              <a:rPr lang="ko-KR" altLang="en-US" sz="1400">
                <a:solidFill>
                  <a:schemeClr val="lt1"/>
                </a:solidFill>
              </a:rPr>
              <a:t>좌표</a:t>
            </a:r>
            <a:r>
              <a:rPr lang="en-US" altLang="ko-KR" sz="1400">
                <a:solidFill>
                  <a:schemeClr val="lt1"/>
                </a:solidFill>
              </a:rPr>
              <a:t>].</a:t>
            </a:r>
            <a:r>
              <a:rPr lang="ko-KR" altLang="en-US" sz="1400">
                <a:solidFill>
                  <a:schemeClr val="lt1"/>
                </a:solidFill>
              </a:rPr>
              <a:t>플래그</a:t>
            </a:r>
            <a:r>
              <a:rPr lang="en-US" altLang="ko-KR" sz="1400">
                <a:solidFill>
                  <a:schemeClr val="lt1"/>
                </a:solidFill>
              </a:rPr>
              <a:t> &gt; curNode.</a:t>
            </a:r>
            <a:r>
              <a:rPr lang="ko-KR" altLang="en-US" sz="1400">
                <a:solidFill>
                  <a:schemeClr val="lt1"/>
                </a:solidFill>
              </a:rPr>
              <a:t>플래그</a:t>
            </a:r>
            <a:r>
              <a:rPr lang="en-US" altLang="ko-KR" sz="1400">
                <a:solidFill>
                  <a:schemeClr val="lt1"/>
                </a:solidFill>
              </a:rPr>
              <a:t>)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rgbClr val="9d5cbb"/>
                </a:solidFill>
              </a:rPr>
              <a:t>continue</a:t>
            </a:r>
            <a:r>
              <a:rPr lang="en-US" altLang="ko-KR" sz="1400">
                <a:solidFill>
                  <a:schemeClr val="lt1"/>
                </a:solidFill>
              </a:rPr>
              <a:t>;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	check[</a:t>
            </a:r>
            <a:r>
              <a:rPr lang="ko-KR" altLang="en-US" sz="1400">
                <a:solidFill>
                  <a:schemeClr val="lt1"/>
                </a:solidFill>
              </a:rPr>
              <a:t>좌표</a:t>
            </a:r>
            <a:r>
              <a:rPr lang="en-US" altLang="ko-KR" sz="1400">
                <a:solidFill>
                  <a:schemeClr val="lt1"/>
                </a:solidFill>
              </a:rPr>
              <a:t>]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=</a:t>
            </a:r>
            <a:r>
              <a:rPr lang="ko-KR" altLang="en-US" sz="1400">
                <a:solidFill>
                  <a:schemeClr val="lt1"/>
                </a:solidFill>
              </a:rPr>
              <a:t> 플래그</a:t>
            </a:r>
            <a:r>
              <a:rPr lang="en-US" altLang="ko-KR" sz="1400">
                <a:solidFill>
                  <a:schemeClr val="lt1"/>
                </a:solidFill>
              </a:rPr>
              <a:t>;</a:t>
            </a:r>
            <a:r>
              <a:rPr lang="ko-KR" altLang="en-US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갱신</a:t>
            </a:r>
            <a:endParaRPr lang="ko-KR" altLang="en-US" sz="1400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	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	</a:t>
            </a:r>
            <a:r>
              <a:rPr lang="en-US" altLang="ko-KR" sz="1400">
                <a:solidFill>
                  <a:srgbClr val="9d5cbb"/>
                </a:solidFill>
              </a:rPr>
              <a:t>for(</a:t>
            </a:r>
            <a:r>
              <a:rPr lang="ko-KR" altLang="en-US" sz="1400">
                <a:solidFill>
                  <a:schemeClr val="lt1"/>
                </a:solidFill>
              </a:rPr>
              <a:t>현 위치</a:t>
            </a:r>
            <a:r>
              <a:rPr lang="en-US" altLang="ko-KR" sz="1400">
                <a:solidFill>
                  <a:schemeClr val="lt1"/>
                </a:solidFill>
              </a:rPr>
              <a:t>+8</a:t>
            </a:r>
            <a:r>
              <a:rPr lang="ko-KR" altLang="en-US" sz="1400">
                <a:solidFill>
                  <a:schemeClr val="lt1"/>
                </a:solidFill>
              </a:rPr>
              <a:t>방향 좌표</a:t>
            </a:r>
            <a:r>
              <a:rPr lang="en-US" altLang="ko-KR" sz="1400">
                <a:solidFill>
                  <a:schemeClr val="lt1"/>
                </a:solidFill>
              </a:rPr>
              <a:t> </a:t>
            </a:r>
            <a:r>
              <a:rPr lang="ko-KR" altLang="en-US" sz="1400">
                <a:solidFill>
                  <a:schemeClr val="lt1"/>
                </a:solidFill>
              </a:rPr>
              <a:t>검사</a:t>
            </a:r>
            <a:r>
              <a:rPr lang="en-US" altLang="ko-KR" sz="1400">
                <a:solidFill>
                  <a:schemeClr val="lt1"/>
                </a:solidFill>
              </a:rPr>
              <a:t>)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		if(</a:t>
            </a:r>
            <a:r>
              <a:rPr lang="ko-KR" altLang="en-US" sz="1400">
                <a:solidFill>
                  <a:schemeClr val="lt1"/>
                </a:solidFill>
              </a:rPr>
              <a:t>갈 수 있는 위치</a:t>
            </a:r>
            <a:r>
              <a:rPr lang="en-US" altLang="ko-KR" sz="1400">
                <a:solidFill>
                  <a:schemeClr val="lt1"/>
                </a:solidFill>
              </a:rPr>
              <a:t>)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pq.push(</a:t>
            </a:r>
            <a:r>
              <a:rPr lang="ko-KR" altLang="en-US" sz="1400">
                <a:solidFill>
                  <a:schemeClr val="lt1"/>
                </a:solidFill>
              </a:rPr>
              <a:t>다음 좌표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다음 플래그</a:t>
            </a:r>
            <a:r>
              <a:rPr lang="en-US" altLang="ko-KR" sz="1400">
                <a:solidFill>
                  <a:schemeClr val="lt1"/>
                </a:solidFill>
              </a:rPr>
              <a:t>,</a:t>
            </a:r>
            <a:r>
              <a:rPr lang="ko-KR" altLang="en-US" sz="1400">
                <a:solidFill>
                  <a:schemeClr val="lt1"/>
                </a:solidFill>
              </a:rPr>
              <a:t> 현재거리</a:t>
            </a:r>
            <a:r>
              <a:rPr lang="en-US" altLang="ko-KR" sz="1400">
                <a:solidFill>
                  <a:schemeClr val="lt1"/>
                </a:solidFill>
              </a:rPr>
              <a:t>+1);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}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rgbClr val="9d5cbb"/>
                </a:solidFill>
              </a:rPr>
              <a:t>return</a:t>
            </a:r>
            <a:r>
              <a:rPr lang="en-US" altLang="ko-KR" sz="1400">
                <a:solidFill>
                  <a:schemeClr val="lt1"/>
                </a:solidFill>
              </a:rPr>
              <a:t> check</a:t>
            </a:r>
            <a:r>
              <a:rPr lang="ko-KR" altLang="en-US" sz="1400">
                <a:solidFill>
                  <a:schemeClr val="lt1"/>
                </a:solidFill>
              </a:rPr>
              <a:t>에 등록된 좌표들	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}</a:t>
            </a:r>
            <a:endParaRPr lang="en-US" altLang="ko-KR" sz="1400">
              <a:solidFill>
                <a:schemeClr val="lt1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942974" y="1414461"/>
            <a:ext cx="10306052" cy="9077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현재 위치에서 인식할 수 있는 범위의 좌표들을 반환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유닛 등이 적을 인식하는 등에 사용한다</a:t>
            </a:r>
            <a:endParaRPr lang="ko-KR" altLang="en-US"/>
          </a:p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타일이 가지고 있는 </a:t>
            </a:r>
            <a:r>
              <a:rPr lang="en-US" altLang="ko-KR"/>
              <a:t>[</a:t>
            </a:r>
            <a:r>
              <a:rPr lang="ko-KR" altLang="en-US"/>
              <a:t>주변 정보 플래그</a:t>
            </a:r>
            <a:r>
              <a:rPr lang="en-US" altLang="ko-KR"/>
              <a:t>]</a:t>
            </a:r>
            <a:r>
              <a:rPr lang="ko-KR" altLang="en-US"/>
              <a:t>를 이용해 </a:t>
            </a:r>
            <a:r>
              <a:rPr lang="en-US" altLang="ko-KR"/>
              <a:t>AStar</a:t>
            </a:r>
            <a:r>
              <a:rPr lang="ko-KR" altLang="en-US"/>
              <a:t>알고리즘 구현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1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tretch>
            <a:fillRect/>
          </a:stretch>
        </p:blipFill>
        <p:spPr>
          <a:xfrm>
            <a:off x="0" y="4759914"/>
            <a:ext cx="12192000" cy="20980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BgTileManager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타일 주변 정보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7934324" cy="145573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ko-KR" altLang="en-US" sz="1620"/>
              <a:t>맵의 타일 모양을 전부 직접 설정하려니 번거롭고 비효율적이어서 자동으로 판단하게끔 만들었다</a:t>
            </a:r>
            <a:endParaRPr lang="ko-KR" altLang="en-US" sz="1620"/>
          </a:p>
          <a:p>
            <a:pPr marL="0" indent="0">
              <a:buNone/>
              <a:defRPr/>
            </a:pPr>
            <a:r>
              <a:rPr lang="ko-KR" altLang="en-US" sz="1620"/>
              <a:t>판별한 정보는 타일의 연결 여부를 판별하는 데에도 사용된다</a:t>
            </a:r>
            <a:endParaRPr lang="ko-KR" altLang="en-US" sz="1620"/>
          </a:p>
          <a:p>
            <a:pPr marL="0" indent="0">
              <a:buNone/>
              <a:defRPr/>
            </a:pPr>
            <a:endParaRPr lang="ko-KR" altLang="en-US" sz="1620"/>
          </a:p>
          <a:p>
            <a:pPr marL="0" indent="0">
              <a:buNone/>
              <a:defRPr/>
            </a:pPr>
            <a:r>
              <a:rPr lang="en-US" altLang="ko-KR" sz="1620"/>
              <a:t>int gridFlag</a:t>
            </a:r>
            <a:endParaRPr lang="en-US" altLang="ko-KR" sz="1620"/>
          </a:p>
          <a:p>
            <a:pPr marL="0" indent="0">
              <a:buNone/>
              <a:defRPr/>
            </a:pPr>
            <a:r>
              <a:rPr lang="en-US" altLang="ko-KR" sz="1620"/>
              <a:t>=&gt;</a:t>
            </a:r>
            <a:endParaRPr lang="en-US" altLang="ko-KR" sz="1400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15475" y="1947861"/>
            <a:ext cx="1076323" cy="4499630"/>
          </a:xfrm>
          <a:prstGeom prst="rect">
            <a:avLst/>
          </a:prstGeom>
        </p:spPr>
      </p:pic>
      <p:graphicFrame>
        <p:nvGraphicFramePr>
          <p:cNvPr id="7" name=""/>
          <p:cNvGraphicFramePr>
            <a:graphicFrameLocks noGrp="1"/>
          </p:cNvGraphicFramePr>
          <p:nvPr/>
        </p:nvGraphicFramePr>
        <p:xfrm>
          <a:off x="1222375" y="2896235"/>
          <a:ext cx="6356349" cy="370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06261"/>
                <a:gridCol w="706261"/>
                <a:gridCol w="706261"/>
                <a:gridCol w="706261"/>
                <a:gridCol w="706261"/>
                <a:gridCol w="706261"/>
                <a:gridCol w="706261"/>
                <a:gridCol w="706261"/>
                <a:gridCol w="706261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...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우하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하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좌하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우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좌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우상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상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좌상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" name=""/>
          <p:cNvSpPr txBox="1"/>
          <p:nvPr/>
        </p:nvSpPr>
        <p:spPr>
          <a:xfrm>
            <a:off x="819150" y="3729037"/>
            <a:ext cx="7934326" cy="2441257"/>
          </a:xfrm>
          <a:prstGeom prst="rect">
            <a:avLst/>
          </a:prstGeom>
          <a:solidFill>
            <a:schemeClr val="dk1"/>
          </a:solidFill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en-US" altLang="ko-KR" sz="1400">
                <a:solidFill>
                  <a:srgbClr val="baff1a"/>
                </a:solidFill>
              </a:rPr>
              <a:t>//</a:t>
            </a:r>
            <a:r>
              <a:rPr lang="ko-KR" altLang="en-US" sz="1400">
                <a:solidFill>
                  <a:srgbClr val="baff1a"/>
                </a:solidFill>
              </a:rPr>
              <a:t>판별 함수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400">
                <a:solidFill>
                  <a:schemeClr val="accent1"/>
                </a:solidFill>
              </a:rPr>
              <a:t>bool</a:t>
            </a:r>
            <a:r>
              <a:rPr lang="en-US" altLang="en-US" sz="1400">
                <a:solidFill>
                  <a:schemeClr val="lt1"/>
                </a:solidFill>
              </a:rPr>
              <a:t> </a:t>
            </a:r>
            <a:r>
              <a:rPr lang="en-US" altLang="en-US" sz="1400">
                <a:solidFill>
                  <a:srgbClr val="69d8ad"/>
                </a:solidFill>
              </a:rPr>
              <a:t>BgTileManager</a:t>
            </a:r>
            <a:r>
              <a:rPr lang="en-US" altLang="en-US" sz="1400">
                <a:solidFill>
                  <a:schemeClr val="lt1"/>
                </a:solidFill>
              </a:rPr>
              <a:t>::CheckGrid(</a:t>
            </a:r>
            <a:r>
              <a:rPr lang="en-US" altLang="en-US" sz="1400">
                <a:solidFill>
                  <a:schemeClr val="accent1"/>
                </a:solidFill>
              </a:rPr>
              <a:t>const int</a:t>
            </a:r>
            <a:r>
              <a:rPr lang="en-US" altLang="en-US" sz="1400">
                <a:solidFill>
                  <a:schemeClr val="lt1"/>
                </a:solidFill>
              </a:rPr>
              <a:t>&amp; flag, </a:t>
            </a:r>
            <a:r>
              <a:rPr lang="en-US" altLang="en-US" sz="1400">
                <a:solidFill>
                  <a:schemeClr val="accent1"/>
                </a:solidFill>
              </a:rPr>
              <a:t>int </a:t>
            </a:r>
            <a:r>
              <a:rPr lang="en-US" altLang="en-US" sz="1400">
                <a:solidFill>
                  <a:schemeClr val="lt1"/>
                </a:solidFill>
              </a:rPr>
              <a:t>check, </a:t>
            </a:r>
            <a:r>
              <a:rPr lang="en-US" altLang="en-US" sz="1400">
                <a:solidFill>
                  <a:schemeClr val="accent1"/>
                </a:solidFill>
              </a:rPr>
              <a:t>int</a:t>
            </a:r>
            <a:r>
              <a:rPr lang="en-US" altLang="en-US" sz="1400">
                <a:solidFill>
                  <a:schemeClr val="lt1"/>
                </a:solidFill>
              </a:rPr>
              <a:t> uncheck)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en-US" sz="1400">
                <a:solidFill>
                  <a:schemeClr val="lt1"/>
                </a:solidFill>
              </a:rPr>
              <a:t>{</a:t>
            </a:r>
            <a:endParaRPr lang="en-US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	</a:t>
            </a:r>
            <a:r>
              <a:rPr lang="en-US" altLang="ko-KR" sz="1400">
                <a:solidFill>
                  <a:srgbClr val="baff1a"/>
                </a:solidFill>
              </a:rPr>
              <a:t>//check</a:t>
            </a:r>
            <a:r>
              <a:rPr lang="ko-KR" altLang="en-US" sz="1400">
                <a:solidFill>
                  <a:srgbClr val="baff1a"/>
                </a:solidFill>
              </a:rPr>
              <a:t>가 전부 </a:t>
            </a:r>
            <a:r>
              <a:rPr lang="en-US" altLang="ko-KR" sz="1400">
                <a:solidFill>
                  <a:srgbClr val="baff1a"/>
                </a:solidFill>
              </a:rPr>
              <a:t>1,</a:t>
            </a:r>
            <a:r>
              <a:rPr lang="ko-KR" altLang="en-US" sz="1400">
                <a:solidFill>
                  <a:srgbClr val="baff1a"/>
                </a:solidFill>
              </a:rPr>
              <a:t> </a:t>
            </a:r>
            <a:r>
              <a:rPr lang="en-US" altLang="ko-KR" sz="1400">
                <a:solidFill>
                  <a:srgbClr val="baff1a"/>
                </a:solidFill>
              </a:rPr>
              <a:t>uncheck</a:t>
            </a:r>
            <a:r>
              <a:rPr lang="ko-KR" altLang="en-US" sz="1400">
                <a:solidFill>
                  <a:srgbClr val="baff1a"/>
                </a:solidFill>
              </a:rPr>
              <a:t>가 전부 </a:t>
            </a:r>
            <a:r>
              <a:rPr lang="en-US" altLang="ko-KR" sz="1400">
                <a:solidFill>
                  <a:srgbClr val="baff1a"/>
                </a:solidFill>
              </a:rPr>
              <a:t>0</a:t>
            </a:r>
            <a:r>
              <a:rPr lang="ko-KR" altLang="en-US" sz="1400">
                <a:solidFill>
                  <a:srgbClr val="baff1a"/>
                </a:solidFill>
              </a:rPr>
              <a:t>인지 확인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rgbClr val="9d5cbb"/>
                </a:solidFill>
              </a:rPr>
              <a:t>	</a:t>
            </a:r>
            <a:r>
              <a:rPr lang="en-US" altLang="en-US" sz="1400">
                <a:solidFill>
                  <a:srgbClr val="9d5cbb"/>
                </a:solidFill>
              </a:rPr>
              <a:t>return </a:t>
            </a:r>
            <a:r>
              <a:rPr lang="en-US" altLang="en-US" sz="1400">
                <a:solidFill>
                  <a:schemeClr val="lt1"/>
                </a:solidFill>
              </a:rPr>
              <a:t>((flag &amp; check) == check &amp;&amp; (flag &amp; ~uncheck));</a:t>
            </a:r>
            <a:endParaRPr lang="en-US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400">
                <a:solidFill>
                  <a:schemeClr val="lt1"/>
                </a:solidFill>
              </a:rPr>
              <a:t>}</a:t>
            </a:r>
            <a:endParaRPr lang="en-US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en-US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400">
                <a:solidFill>
                  <a:schemeClr val="lt1"/>
                </a:solidFill>
              </a:rPr>
              <a:t>예시 </a:t>
            </a:r>
            <a:r>
              <a:rPr lang="en-US" altLang="ko-KR" sz="1400">
                <a:solidFill>
                  <a:schemeClr val="lt1"/>
                </a:solidFill>
              </a:rPr>
              <a:t>)</a:t>
            </a:r>
            <a:r>
              <a:rPr lang="ko-KR" altLang="en-US" sz="1400">
                <a:solidFill>
                  <a:schemeClr val="lt1"/>
                </a:solidFill>
              </a:rPr>
              <a:t> 오른쪽이 뚫려있고 왼쪽이 막혀있는가 </a:t>
            </a:r>
            <a:r>
              <a:rPr lang="en-US" altLang="ko-KR" sz="1400">
                <a:solidFill>
                  <a:schemeClr val="lt1"/>
                </a:solidFill>
              </a:rPr>
              <a:t>=&gt;</a:t>
            </a:r>
            <a:r>
              <a:rPr lang="ko-KR" altLang="en-US" sz="1400">
                <a:solidFill>
                  <a:schemeClr val="lt1"/>
                </a:solidFill>
              </a:rPr>
              <a:t> </a:t>
            </a:r>
            <a:r>
              <a:rPr lang="en-US" altLang="ko-KR" sz="1400">
                <a:solidFill>
                  <a:schemeClr val="lt1"/>
                </a:solidFill>
              </a:rPr>
              <a:t>CheckGrid(flag, 1 &lt;&lt; 4, 1 &lt;&lt; 3);</a:t>
            </a: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400">
                <a:solidFill>
                  <a:schemeClr val="lt1"/>
                </a:solidFill>
              </a:rPr>
              <a:t>*</a:t>
            </a:r>
            <a:r>
              <a:rPr lang="ko-KR" altLang="en-US" sz="1400">
                <a:solidFill>
                  <a:schemeClr val="lt1"/>
                </a:solidFill>
              </a:rPr>
              <a:t>판별을 위한 </a:t>
            </a:r>
            <a:r>
              <a:rPr lang="en-US" altLang="ko-KR" sz="1400">
                <a:solidFill>
                  <a:schemeClr val="lt1"/>
                </a:solidFill>
              </a:rPr>
              <a:t>check, uncheck</a:t>
            </a:r>
            <a:r>
              <a:rPr lang="ko-KR" altLang="en-US" sz="1400">
                <a:solidFill>
                  <a:schemeClr val="lt1"/>
                </a:solidFill>
              </a:rPr>
              <a:t>는 </a:t>
            </a:r>
            <a:r>
              <a:rPr lang="en-US" altLang="ko-KR" sz="1400">
                <a:solidFill>
                  <a:schemeClr val="lt1"/>
                </a:solidFill>
              </a:rPr>
              <a:t>BgManager</a:t>
            </a:r>
            <a:r>
              <a:rPr lang="ko-KR" altLang="en-US" sz="1400">
                <a:solidFill>
                  <a:schemeClr val="lt1"/>
                </a:solidFill>
              </a:rPr>
              <a:t> 생성 시 배열에 미리 저장해둔다</a:t>
            </a:r>
            <a:endParaRPr lang="ko-KR" altLang="en-US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en-US" altLang="ko-KR" sz="1400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endParaRPr lang="en-US" altLang="ko-KR" sz="1400">
              <a:solidFill>
                <a:schemeClr val="lt1"/>
              </a:solidFill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8829675" y="1452560"/>
            <a:ext cx="2495550" cy="36481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타일 모양</a:t>
            </a:r>
            <a:r>
              <a:rPr lang="en-US" altLang="ko-KR"/>
              <a:t>(</a:t>
            </a:r>
            <a:r>
              <a:rPr lang="ko-KR" altLang="en-US"/>
              <a:t>일부</a:t>
            </a:r>
            <a:r>
              <a:rPr lang="en-US" altLang="ko-KR"/>
              <a:t>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1381</ep:Words>
  <ep:PresentationFormat>와이드스크린</ep:PresentationFormat>
  <ep:Paragraphs>360</ep:Paragraphs>
  <ep:Slides>24</ep:Slides>
  <ep:Notes>0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테마</vt:lpstr>
      <vt:lpstr>DX2D 포트폴리오 포켓몬 불가사의 던전</vt:lpstr>
      <vt:lpstr>개요</vt:lpstr>
      <vt:lpstr>게임 소개(원작)</vt:lpstr>
      <vt:lpstr>클래스 구조</vt:lpstr>
      <vt:lpstr>던전 타일맵</vt:lpstr>
      <vt:lpstr>던전 타일맵 : 타일 인스턴싱</vt:lpstr>
      <vt:lpstr>DungeonBgTile, BgTileManager</vt:lpstr>
      <vt:lpstr>던전 타일맵 : DectectableTiles</vt:lpstr>
      <vt:lpstr>BgTileManager : 타일 주변 정보</vt:lpstr>
      <vt:lpstr>DungeonObjectTile, ObjTileManager</vt:lpstr>
      <vt:lpstr>DungeonObject</vt:lpstr>
      <vt:lpstr>DungeonObject : 이동</vt:lpstr>
      <vt:lpstr>Unit</vt:lpstr>
      <vt:lpstr>Unit : 애니메이션 설정</vt:lpstr>
      <vt:lpstr>Controller</vt:lpstr>
      <vt:lpstr>Unit : 스킬 사용</vt:lpstr>
      <vt:lpstr>UnitManager</vt:lpstr>
      <vt:lpstr>UnitManager : 턴 진행</vt:lpstr>
      <vt:lpstr>Item</vt:lpstr>
      <vt:lpstr>Item 사용</vt:lpstr>
      <vt:lpstr>맵 이동</vt:lpstr>
      <vt:lpstr>미니맵</vt:lpstr>
      <vt:lpstr>UIWindow</vt:lpstr>
      <vt:lpstr>실행 영상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2023-02-01T00:07:33.000</dcterms:created>
  <dc:creator>SBAUser</dc:creator>
  <cp:lastModifiedBy>bkhj17</cp:lastModifiedBy>
  <dcterms:modified xsi:type="dcterms:W3CDTF">2023-02-19T10:54:56.517</dcterms:modified>
  <cp:revision>81</cp:revision>
  <dc:title>DX2D 포트폴리오 포켓몬 불가사의 던전</dc:title>
  <cp:version/>
</cp:coreProperties>
</file>